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59" r:id="rId4"/>
    <p:sldId id="258" r:id="rId5"/>
    <p:sldId id="268" r:id="rId6"/>
    <p:sldId id="263" r:id="rId7"/>
    <p:sldId id="266" r:id="rId8"/>
    <p:sldId id="264" r:id="rId9"/>
    <p:sldId id="267" r:id="rId10"/>
    <p:sldId id="270" r:id="rId11"/>
    <p:sldId id="271" r:id="rId12"/>
    <p:sldId id="272" r:id="rId13"/>
    <p:sldId id="273" r:id="rId14"/>
    <p:sldId id="274" r:id="rId15"/>
    <p:sldId id="275" r:id="rId16"/>
    <p:sldId id="277"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619234B8-9F20-4609-AAB1-40FB871EECA2}">
          <p14:sldIdLst>
            <p14:sldId id="256"/>
            <p14:sldId id="257"/>
            <p14:sldId id="259"/>
            <p14:sldId id="258"/>
            <p14:sldId id="268"/>
            <p14:sldId id="263"/>
            <p14:sldId id="266"/>
            <p14:sldId id="264"/>
            <p14:sldId id="267"/>
            <p14:sldId id="270"/>
            <p14:sldId id="271"/>
            <p14:sldId id="272"/>
            <p14:sldId id="273"/>
            <p14:sldId id="274"/>
            <p14:sldId id="275"/>
            <p14:sldId id="277"/>
            <p14:sldId id="278"/>
          </p14:sldIdLst>
        </p14:section>
        <p14:section name="Section sans titre" id="{BF61AB06-C50B-45C9-B2B4-4C204CE24E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p:cViewPr varScale="1">
        <p:scale>
          <a:sx n="74" d="100"/>
          <a:sy n="74" d="100"/>
        </p:scale>
        <p:origin x="3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fr-FR"/>
              <a:t>Modifiez le style du titre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t>7/12/2024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55837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5211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7/12/2024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1272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1592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7/12/2024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527528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7/12/2024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35731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5125305" y="1488985"/>
            <a:ext cx="6264350" cy="169685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118447" y="4351687"/>
            <a:ext cx="6265588" cy="17040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t>7/12/2024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1992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02096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t>7/12/2024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600921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7/12/2024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39415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r-FR"/>
              <a:t>Modifiez le style du titre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7/12/2024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32504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7/12/2024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55628925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6350C-C916-4B35-99BB-A982CF02BD17}"/>
              </a:ext>
            </a:extLst>
          </p:cNvPr>
          <p:cNvSpPr>
            <a:spLocks noGrp="1"/>
          </p:cNvSpPr>
          <p:nvPr>
            <p:ph type="ctrTitle"/>
          </p:nvPr>
        </p:nvSpPr>
        <p:spPr>
          <a:xfrm>
            <a:off x="1759237" y="2330725"/>
            <a:ext cx="8348859" cy="1322587"/>
          </a:xfrm>
          <a:ln>
            <a:solidFill>
              <a:schemeClr val="accent1"/>
            </a:solidFill>
          </a:ln>
        </p:spPr>
        <p:txBody>
          <a:bodyPr>
            <a:normAutofit fontScale="90000"/>
          </a:bodyPr>
          <a:lstStyle/>
          <a:p>
            <a:r>
              <a:rPr lang="fr-FR" b="1" dirty="0">
                <a:solidFill>
                  <a:schemeClr val="tx1"/>
                </a:solidFill>
              </a:rPr>
              <a:t>PRESENTATION DU PROJET STREAM 2</a:t>
            </a:r>
          </a:p>
        </p:txBody>
      </p:sp>
      <p:sp>
        <p:nvSpPr>
          <p:cNvPr id="3" name="Sous-titre 2">
            <a:extLst>
              <a:ext uri="{FF2B5EF4-FFF2-40B4-BE49-F238E27FC236}">
                <a16:creationId xmlns:a16="http://schemas.microsoft.com/office/drawing/2014/main" id="{384775D0-95B0-4D63-AB65-7D7F32BBD735}"/>
              </a:ext>
            </a:extLst>
          </p:cNvPr>
          <p:cNvSpPr>
            <a:spLocks noGrp="1"/>
          </p:cNvSpPr>
          <p:nvPr>
            <p:ph type="subTitle" idx="1"/>
          </p:nvPr>
        </p:nvSpPr>
        <p:spPr/>
        <p:txBody>
          <a:bodyPr/>
          <a:lstStyle/>
          <a:p>
            <a:r>
              <a:rPr lang="fr-FR" dirty="0"/>
              <a:t>Présentée par OUEDRAOGO Mariam, Coordonnatrice projet</a:t>
            </a:r>
          </a:p>
        </p:txBody>
      </p:sp>
      <p:grpSp>
        <p:nvGrpSpPr>
          <p:cNvPr id="11" name="Groupe 10">
            <a:extLst>
              <a:ext uri="{FF2B5EF4-FFF2-40B4-BE49-F238E27FC236}">
                <a16:creationId xmlns:a16="http://schemas.microsoft.com/office/drawing/2014/main" id="{CD3261EA-DD8E-9664-552B-20EEE5B2F897}"/>
              </a:ext>
            </a:extLst>
          </p:cNvPr>
          <p:cNvGrpSpPr/>
          <p:nvPr/>
        </p:nvGrpSpPr>
        <p:grpSpPr>
          <a:xfrm>
            <a:off x="965854" y="5695760"/>
            <a:ext cx="9900919" cy="989965"/>
            <a:chOff x="0" y="0"/>
            <a:chExt cx="9901085" cy="1228090"/>
          </a:xfrm>
        </p:grpSpPr>
        <p:pic>
          <p:nvPicPr>
            <p:cNvPr id="12" name="Image 11" descr="Une image contenant logo, Emblème, Marque, symbole&#10;&#10;Description générée automatiquement">
              <a:extLst>
                <a:ext uri="{FF2B5EF4-FFF2-40B4-BE49-F238E27FC236}">
                  <a16:creationId xmlns:a16="http://schemas.microsoft.com/office/drawing/2014/main" id="{0E3BBC67-92D2-FCB6-85A7-C1C54F6AD5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13" name="Image 12">
              <a:extLst>
                <a:ext uri="{FF2B5EF4-FFF2-40B4-BE49-F238E27FC236}">
                  <a16:creationId xmlns:a16="http://schemas.microsoft.com/office/drawing/2014/main" id="{18E7A7A6-BC09-CFC2-4445-E78D3FFC21E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14" name="Image 13">
              <a:extLst>
                <a:ext uri="{FF2B5EF4-FFF2-40B4-BE49-F238E27FC236}">
                  <a16:creationId xmlns:a16="http://schemas.microsoft.com/office/drawing/2014/main" id="{B6C86727-8C33-7BA6-6E51-BD7C56575B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15" name="Image 14">
              <a:extLst>
                <a:ext uri="{FF2B5EF4-FFF2-40B4-BE49-F238E27FC236}">
                  <a16:creationId xmlns:a16="http://schemas.microsoft.com/office/drawing/2014/main" id="{777FCE67-8806-3176-D92C-46C4196355B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16" name="Image 15">
              <a:extLst>
                <a:ext uri="{FF2B5EF4-FFF2-40B4-BE49-F238E27FC236}">
                  <a16:creationId xmlns:a16="http://schemas.microsoft.com/office/drawing/2014/main" id="{7499803C-8203-5577-ED3C-306515D9241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7" name="Image 16">
              <a:extLst>
                <a:ext uri="{FF2B5EF4-FFF2-40B4-BE49-F238E27FC236}">
                  <a16:creationId xmlns:a16="http://schemas.microsoft.com/office/drawing/2014/main" id="{4B7C4F6B-706C-BCB3-C18A-42D19BBA99CD}"/>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8" name="Image 17">
            <a:extLst>
              <a:ext uri="{FF2B5EF4-FFF2-40B4-BE49-F238E27FC236}">
                <a16:creationId xmlns:a16="http://schemas.microsoft.com/office/drawing/2014/main" id="{688A464A-3F5A-A27F-64AE-F3BA0349BA0B}"/>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9" name="Image 18">
            <a:extLst>
              <a:ext uri="{FF2B5EF4-FFF2-40B4-BE49-F238E27FC236}">
                <a16:creationId xmlns:a16="http://schemas.microsoft.com/office/drawing/2014/main" id="{01B05B15-87FD-1164-F535-3958A45E927B}"/>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368702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9946A9-0AAE-47D7-A89F-1B184DAB0173}"/>
              </a:ext>
            </a:extLst>
          </p:cNvPr>
          <p:cNvSpPr>
            <a:spLocks noGrp="1"/>
          </p:cNvSpPr>
          <p:nvPr>
            <p:ph type="title"/>
          </p:nvPr>
        </p:nvSpPr>
        <p:spPr/>
        <p:txBody>
          <a:bodyPr>
            <a:normAutofit fontScale="90000"/>
          </a:bodyPr>
          <a:lstStyle/>
          <a:p>
            <a:pPr algn="just"/>
            <a:r>
              <a:rPr lang="fr-FR" sz="3100" b="1" dirty="0"/>
              <a:t>RESULTAT 1: </a:t>
            </a:r>
            <a:r>
              <a:rPr lang="fr-FR" sz="3100" b="1" dirty="0">
                <a:solidFill>
                  <a:schemeClr val="tx1"/>
                </a:solidFill>
              </a:rPr>
              <a:t>Les capacités des adolescents et jeunes et des adultes supporteurs sont renforcés sur le programme d’esc </a:t>
            </a:r>
            <a:br>
              <a:rPr lang="fr-FR" b="1" dirty="0">
                <a:solidFill>
                  <a:schemeClr val="tx1"/>
                </a:solidFill>
              </a:rPr>
            </a:br>
            <a:endParaRPr lang="fr-FR" dirty="0"/>
          </a:p>
        </p:txBody>
      </p:sp>
      <p:sp>
        <p:nvSpPr>
          <p:cNvPr id="3" name="Espace réservé du contenu 2">
            <a:extLst>
              <a:ext uri="{FF2B5EF4-FFF2-40B4-BE49-F238E27FC236}">
                <a16:creationId xmlns:a16="http://schemas.microsoft.com/office/drawing/2014/main" id="{E7C92594-F972-45E5-B83B-C42102D84FA5}"/>
              </a:ext>
            </a:extLst>
          </p:cNvPr>
          <p:cNvSpPr>
            <a:spLocks noGrp="1"/>
          </p:cNvSpPr>
          <p:nvPr>
            <p:ph sz="half" idx="1"/>
          </p:nvPr>
        </p:nvSpPr>
        <p:spPr>
          <a:xfrm>
            <a:off x="5120878" y="1097819"/>
            <a:ext cx="6766322" cy="2562649"/>
          </a:xfrm>
        </p:spPr>
        <p:txBody>
          <a:bodyPr>
            <a:normAutofit fontScale="92500"/>
          </a:bodyPr>
          <a:lstStyle/>
          <a:p>
            <a:pPr algn="just"/>
            <a:r>
              <a:rPr lang="fr-FR" dirty="0"/>
              <a:t> Activité du produit 1:Tenir, en 5 jours avec 20 participants, un atelier d'élaboration de messages positifs en SSRAJ/DSSR adaptés aux différents groupe d'</a:t>
            </a:r>
            <a:r>
              <a:rPr lang="fr-FR" dirty="0" err="1"/>
              <a:t>ages</a:t>
            </a:r>
            <a:r>
              <a:rPr lang="fr-FR" dirty="0"/>
              <a:t> de jeunes</a:t>
            </a:r>
          </a:p>
          <a:p>
            <a:pPr algn="just"/>
            <a:r>
              <a:rPr lang="fr-FR" dirty="0"/>
              <a:t> élaborer le matériel et un contenu d’EVF produit et traduit en français et en langues locales est disponible et accessibles sur plusieurs canaux de communication (plateforme numérique, médias de masse, canaux traditionnels, </a:t>
            </a:r>
            <a:r>
              <a:rPr lang="fr-FR" dirty="0" err="1"/>
              <a:t>etc</a:t>
            </a:r>
            <a:r>
              <a:rPr lang="fr-FR" dirty="0"/>
              <a:t>)</a:t>
            </a:r>
          </a:p>
        </p:txBody>
      </p:sp>
      <p:sp>
        <p:nvSpPr>
          <p:cNvPr id="4" name="Espace réservé du contenu 3">
            <a:extLst>
              <a:ext uri="{FF2B5EF4-FFF2-40B4-BE49-F238E27FC236}">
                <a16:creationId xmlns:a16="http://schemas.microsoft.com/office/drawing/2014/main" id="{268F106B-FFBD-47EE-8F14-78B9C9240244}"/>
              </a:ext>
            </a:extLst>
          </p:cNvPr>
          <p:cNvSpPr>
            <a:spLocks noGrp="1"/>
          </p:cNvSpPr>
          <p:nvPr>
            <p:ph sz="half" idx="2"/>
          </p:nvPr>
        </p:nvSpPr>
        <p:spPr>
          <a:xfrm>
            <a:off x="5120878" y="3779510"/>
            <a:ext cx="6766322" cy="2130441"/>
          </a:xfrm>
        </p:spPr>
        <p:txBody>
          <a:bodyPr>
            <a:normAutofit fontScale="92500"/>
          </a:bodyPr>
          <a:lstStyle/>
          <a:p>
            <a:pPr algn="just"/>
            <a:r>
              <a:rPr lang="fr-FR" dirty="0"/>
              <a:t>Former en 2 session de 3 jours 25 jeunes activistes scolaires et extrascolaires sur l’EVF</a:t>
            </a:r>
          </a:p>
          <a:p>
            <a:pPr algn="just"/>
            <a:r>
              <a:rPr lang="fr-FR" dirty="0"/>
              <a:t>Former en 02 sessions de 03jours chacune, 25 enseignants mentors sur l'ECS transformatrice de Genre au profit des élèves</a:t>
            </a:r>
          </a:p>
          <a:p>
            <a:pPr marL="0" indent="0" algn="just">
              <a:buNone/>
            </a:pPr>
            <a:endParaRPr lang="fr-FR" dirty="0"/>
          </a:p>
        </p:txBody>
      </p:sp>
      <p:grpSp>
        <p:nvGrpSpPr>
          <p:cNvPr id="5" name="Groupe 4">
            <a:extLst>
              <a:ext uri="{FF2B5EF4-FFF2-40B4-BE49-F238E27FC236}">
                <a16:creationId xmlns:a16="http://schemas.microsoft.com/office/drawing/2014/main" id="{9ADDEAA4-364C-3FA5-702F-04B3024228EC}"/>
              </a:ext>
            </a:extLst>
          </p:cNvPr>
          <p:cNvGrpSpPr/>
          <p:nvPr/>
        </p:nvGrpSpPr>
        <p:grpSpPr>
          <a:xfrm>
            <a:off x="1251865" y="5868035"/>
            <a:ext cx="9900919" cy="989965"/>
            <a:chOff x="0" y="0"/>
            <a:chExt cx="9901085" cy="1228090"/>
          </a:xfrm>
        </p:grpSpPr>
        <p:pic>
          <p:nvPicPr>
            <p:cNvPr id="6" name="Image 5" descr="Une image contenant logo, Emblème, Marque, symbole&#10;&#10;Description générée automatiquement">
              <a:extLst>
                <a:ext uri="{FF2B5EF4-FFF2-40B4-BE49-F238E27FC236}">
                  <a16:creationId xmlns:a16="http://schemas.microsoft.com/office/drawing/2014/main" id="{AC703767-066C-BE92-C7C4-51F0BAECB15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7" name="Image 6">
              <a:extLst>
                <a:ext uri="{FF2B5EF4-FFF2-40B4-BE49-F238E27FC236}">
                  <a16:creationId xmlns:a16="http://schemas.microsoft.com/office/drawing/2014/main" id="{DEE8F4A8-F8D1-6263-937A-E65BD97012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8" name="Image 7">
              <a:extLst>
                <a:ext uri="{FF2B5EF4-FFF2-40B4-BE49-F238E27FC236}">
                  <a16:creationId xmlns:a16="http://schemas.microsoft.com/office/drawing/2014/main" id="{D090B52D-A64D-2DB1-A4BD-24398C72F9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9" name="Image 8">
              <a:extLst>
                <a:ext uri="{FF2B5EF4-FFF2-40B4-BE49-F238E27FC236}">
                  <a16:creationId xmlns:a16="http://schemas.microsoft.com/office/drawing/2014/main" id="{CCA2C4EF-D2EF-5D74-5525-5F442E421C9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10" name="Image 9">
              <a:extLst>
                <a:ext uri="{FF2B5EF4-FFF2-40B4-BE49-F238E27FC236}">
                  <a16:creationId xmlns:a16="http://schemas.microsoft.com/office/drawing/2014/main" id="{7577FDAC-FE28-CECD-B602-09C566A5389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1" name="Image 10">
              <a:extLst>
                <a:ext uri="{FF2B5EF4-FFF2-40B4-BE49-F238E27FC236}">
                  <a16:creationId xmlns:a16="http://schemas.microsoft.com/office/drawing/2014/main" id="{560A0CBC-9A64-2DEF-D644-4E95C2889B3C}"/>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2" name="Image 11">
            <a:extLst>
              <a:ext uri="{FF2B5EF4-FFF2-40B4-BE49-F238E27FC236}">
                <a16:creationId xmlns:a16="http://schemas.microsoft.com/office/drawing/2014/main" id="{04478EC6-52A6-5B0C-FAAB-018A41CF76CE}"/>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3" name="Image 12">
            <a:extLst>
              <a:ext uri="{FF2B5EF4-FFF2-40B4-BE49-F238E27FC236}">
                <a16:creationId xmlns:a16="http://schemas.microsoft.com/office/drawing/2014/main" id="{870A7FE5-528E-B8F9-3220-59EFBE80342F}"/>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3945143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CD8B67-1287-4C7B-84F7-0AB7C270EC3B}"/>
              </a:ext>
            </a:extLst>
          </p:cNvPr>
          <p:cNvSpPr>
            <a:spLocks noGrp="1"/>
          </p:cNvSpPr>
          <p:nvPr>
            <p:ph type="title"/>
          </p:nvPr>
        </p:nvSpPr>
        <p:spPr/>
        <p:txBody>
          <a:bodyPr>
            <a:normAutofit/>
          </a:bodyPr>
          <a:lstStyle/>
          <a:p>
            <a:r>
              <a:rPr lang="fr-FR" sz="2700" b="1" dirty="0">
                <a:solidFill>
                  <a:schemeClr val="tx1"/>
                </a:solidFill>
              </a:rPr>
              <a:t>RI 2 : Adultes influenceurs issus de la communauté acceptent et soutiennent les initiatives d’accès des jeunes à leurs droits </a:t>
            </a:r>
            <a:br>
              <a:rPr lang="fr-FR" b="1" dirty="0">
                <a:solidFill>
                  <a:schemeClr val="tx1"/>
                </a:solidFill>
              </a:rPr>
            </a:br>
            <a:endParaRPr lang="fr-FR" dirty="0"/>
          </a:p>
        </p:txBody>
      </p:sp>
      <p:sp>
        <p:nvSpPr>
          <p:cNvPr id="3" name="Espace réservé du contenu 2">
            <a:extLst>
              <a:ext uri="{FF2B5EF4-FFF2-40B4-BE49-F238E27FC236}">
                <a16:creationId xmlns:a16="http://schemas.microsoft.com/office/drawing/2014/main" id="{D639E914-EE71-4DD9-8C61-2265FAF6FCBE}"/>
              </a:ext>
            </a:extLst>
          </p:cNvPr>
          <p:cNvSpPr>
            <a:spLocks noGrp="1"/>
          </p:cNvSpPr>
          <p:nvPr>
            <p:ph sz="half" idx="1"/>
          </p:nvPr>
        </p:nvSpPr>
        <p:spPr>
          <a:xfrm>
            <a:off x="5120878" y="1036167"/>
            <a:ext cx="6269591" cy="2382651"/>
          </a:xfrm>
        </p:spPr>
        <p:txBody>
          <a:bodyPr/>
          <a:lstStyle/>
          <a:p>
            <a:r>
              <a:rPr lang="fr-FR" dirty="0"/>
              <a:t> Formation en plaidoyer au profit des jeunes</a:t>
            </a:r>
          </a:p>
          <a:p>
            <a:r>
              <a:rPr lang="fr-FR" dirty="0"/>
              <a:t> Formation leadership et compétences en vie courante</a:t>
            </a:r>
          </a:p>
          <a:p>
            <a:pPr algn="just"/>
            <a:r>
              <a:rPr lang="fr-FR" dirty="0"/>
              <a:t>Récompense des jeunes activistes</a:t>
            </a:r>
          </a:p>
          <a:p>
            <a:r>
              <a:rPr lang="fr-FR" dirty="0"/>
              <a:t>Organiser des dialogues intergénérationnelles au niveau des CEJ </a:t>
            </a:r>
          </a:p>
        </p:txBody>
      </p:sp>
      <p:sp>
        <p:nvSpPr>
          <p:cNvPr id="4" name="Espace réservé du contenu 3">
            <a:extLst>
              <a:ext uri="{FF2B5EF4-FFF2-40B4-BE49-F238E27FC236}">
                <a16:creationId xmlns:a16="http://schemas.microsoft.com/office/drawing/2014/main" id="{2942FEAC-30ED-4F67-9AE1-C981227EEEF6}"/>
              </a:ext>
            </a:extLst>
          </p:cNvPr>
          <p:cNvSpPr>
            <a:spLocks noGrp="1"/>
          </p:cNvSpPr>
          <p:nvPr>
            <p:ph sz="half" idx="2"/>
          </p:nvPr>
        </p:nvSpPr>
        <p:spPr>
          <a:xfrm>
            <a:off x="5101902" y="3161799"/>
            <a:ext cx="6272022" cy="2383586"/>
          </a:xfrm>
        </p:spPr>
        <p:txBody>
          <a:bodyPr/>
          <a:lstStyle/>
          <a:p>
            <a:pPr marL="0" indent="0">
              <a:buNone/>
            </a:pPr>
            <a:endParaRPr lang="fr-FR" dirty="0"/>
          </a:p>
          <a:p>
            <a:r>
              <a:rPr lang="fr-FR" dirty="0"/>
              <a:t> Soutien à l'organisation de conférences publiques dans les établissements et les établissements</a:t>
            </a:r>
          </a:p>
          <a:p>
            <a:pPr algn="just"/>
            <a:r>
              <a:rPr lang="fr-FR" dirty="0"/>
              <a:t>Soutien aux mouvements et réseautage de promotion des droits en SDSR</a:t>
            </a:r>
          </a:p>
        </p:txBody>
      </p:sp>
      <p:grpSp>
        <p:nvGrpSpPr>
          <p:cNvPr id="5" name="Groupe 4">
            <a:extLst>
              <a:ext uri="{FF2B5EF4-FFF2-40B4-BE49-F238E27FC236}">
                <a16:creationId xmlns:a16="http://schemas.microsoft.com/office/drawing/2014/main" id="{16BF177C-8CAC-3DFB-E447-75A648D295B2}"/>
              </a:ext>
            </a:extLst>
          </p:cNvPr>
          <p:cNvGrpSpPr/>
          <p:nvPr/>
        </p:nvGrpSpPr>
        <p:grpSpPr>
          <a:xfrm>
            <a:off x="889000" y="5601798"/>
            <a:ext cx="9900919" cy="989965"/>
            <a:chOff x="0" y="0"/>
            <a:chExt cx="9901085" cy="1228090"/>
          </a:xfrm>
        </p:grpSpPr>
        <p:pic>
          <p:nvPicPr>
            <p:cNvPr id="6" name="Image 5" descr="Une image contenant logo, Emblème, Marque, symbole&#10;&#10;Description générée automatiquement">
              <a:extLst>
                <a:ext uri="{FF2B5EF4-FFF2-40B4-BE49-F238E27FC236}">
                  <a16:creationId xmlns:a16="http://schemas.microsoft.com/office/drawing/2014/main" id="{8A7B3D1A-F201-BF81-8DD7-3A0EBB48BF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7" name="Image 6">
              <a:extLst>
                <a:ext uri="{FF2B5EF4-FFF2-40B4-BE49-F238E27FC236}">
                  <a16:creationId xmlns:a16="http://schemas.microsoft.com/office/drawing/2014/main" id="{07132DDA-954D-CB84-6540-4F896A3A749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8" name="Image 7">
              <a:extLst>
                <a:ext uri="{FF2B5EF4-FFF2-40B4-BE49-F238E27FC236}">
                  <a16:creationId xmlns:a16="http://schemas.microsoft.com/office/drawing/2014/main" id="{CB6442D2-6B60-7093-381A-037F4A2570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9" name="Image 8">
              <a:extLst>
                <a:ext uri="{FF2B5EF4-FFF2-40B4-BE49-F238E27FC236}">
                  <a16:creationId xmlns:a16="http://schemas.microsoft.com/office/drawing/2014/main" id="{D88AE357-8451-E69C-C1A0-788038C301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10" name="Image 9">
              <a:extLst>
                <a:ext uri="{FF2B5EF4-FFF2-40B4-BE49-F238E27FC236}">
                  <a16:creationId xmlns:a16="http://schemas.microsoft.com/office/drawing/2014/main" id="{515F74AF-4664-1C70-0525-6BE78204079F}"/>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1" name="Image 10">
              <a:extLst>
                <a:ext uri="{FF2B5EF4-FFF2-40B4-BE49-F238E27FC236}">
                  <a16:creationId xmlns:a16="http://schemas.microsoft.com/office/drawing/2014/main" id="{9972DAF5-BF22-D799-AF20-8C290A9D4AE8}"/>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2" name="Image 11">
            <a:extLst>
              <a:ext uri="{FF2B5EF4-FFF2-40B4-BE49-F238E27FC236}">
                <a16:creationId xmlns:a16="http://schemas.microsoft.com/office/drawing/2014/main" id="{1E6FA26F-943B-2E4C-3DDA-737439D27C24}"/>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3" name="Image 12">
            <a:extLst>
              <a:ext uri="{FF2B5EF4-FFF2-40B4-BE49-F238E27FC236}">
                <a16:creationId xmlns:a16="http://schemas.microsoft.com/office/drawing/2014/main" id="{AF587F4F-C417-EFB3-7CA3-4522E12A1A49}"/>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1756658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F59052-B1D0-4D6A-8C76-730C00844056}"/>
              </a:ext>
            </a:extLst>
          </p:cNvPr>
          <p:cNvSpPr>
            <a:spLocks noGrp="1"/>
          </p:cNvSpPr>
          <p:nvPr>
            <p:ph type="title"/>
          </p:nvPr>
        </p:nvSpPr>
        <p:spPr/>
        <p:txBody>
          <a:bodyPr>
            <a:normAutofit/>
          </a:bodyPr>
          <a:lstStyle/>
          <a:p>
            <a:r>
              <a:rPr lang="fr-FR" sz="2700" b="1" dirty="0">
                <a:solidFill>
                  <a:schemeClr val="tx1"/>
                </a:solidFill>
              </a:rPr>
              <a:t>RI 3 : Les jeunes ont un accès universel à</a:t>
            </a:r>
            <a:br>
              <a:rPr lang="fr-FR" sz="2700" b="1" dirty="0">
                <a:solidFill>
                  <a:schemeClr val="tx1"/>
                </a:solidFill>
              </a:rPr>
            </a:br>
            <a:r>
              <a:rPr lang="fr-FR" sz="2700" b="1" dirty="0">
                <a:solidFill>
                  <a:schemeClr val="tx1"/>
                </a:solidFill>
              </a:rPr>
              <a:t>1 072 500 services de Santé de la reproduction et PF </a:t>
            </a:r>
            <a:br>
              <a:rPr lang="fr-FR" b="1" dirty="0">
                <a:solidFill>
                  <a:schemeClr val="tx1"/>
                </a:solidFill>
              </a:rPr>
            </a:br>
            <a:endParaRPr lang="fr-FR" dirty="0"/>
          </a:p>
        </p:txBody>
      </p:sp>
      <p:sp>
        <p:nvSpPr>
          <p:cNvPr id="3" name="Espace réservé du contenu 2">
            <a:extLst>
              <a:ext uri="{FF2B5EF4-FFF2-40B4-BE49-F238E27FC236}">
                <a16:creationId xmlns:a16="http://schemas.microsoft.com/office/drawing/2014/main" id="{6BE692A2-59ED-4922-84FB-9D16A7E5B7B8}"/>
              </a:ext>
            </a:extLst>
          </p:cNvPr>
          <p:cNvSpPr>
            <a:spLocks noGrp="1"/>
          </p:cNvSpPr>
          <p:nvPr>
            <p:ph sz="half" idx="1"/>
          </p:nvPr>
        </p:nvSpPr>
        <p:spPr>
          <a:xfrm>
            <a:off x="5171450" y="1346052"/>
            <a:ext cx="6620057" cy="2837034"/>
          </a:xfrm>
        </p:spPr>
        <p:txBody>
          <a:bodyPr>
            <a:normAutofit/>
          </a:bodyPr>
          <a:lstStyle/>
          <a:p>
            <a:pPr algn="just"/>
            <a:r>
              <a:rPr lang="fr-FR" dirty="0"/>
              <a:t> Activité 3.1.1. Assurer l'information sur les services par les animateurs sociaux et les PE sur l'accès des populations vulnérables aux services </a:t>
            </a:r>
          </a:p>
          <a:p>
            <a:pPr algn="just"/>
            <a:r>
              <a:rPr lang="fr-FR" dirty="0"/>
              <a:t> Activité 3.3.4.Réalisation des équipes mobiles au sein des établissements et des universités</a:t>
            </a:r>
          </a:p>
          <a:p>
            <a:pPr algn="just"/>
            <a:r>
              <a:rPr lang="fr-FR" dirty="0"/>
              <a:t>Activité 3.4.1.Former 20 prestataires en approches amicales jeunes et services conviviaux (+ gynécologues)</a:t>
            </a:r>
          </a:p>
        </p:txBody>
      </p:sp>
      <p:sp>
        <p:nvSpPr>
          <p:cNvPr id="4" name="Espace réservé du contenu 3">
            <a:extLst>
              <a:ext uri="{FF2B5EF4-FFF2-40B4-BE49-F238E27FC236}">
                <a16:creationId xmlns:a16="http://schemas.microsoft.com/office/drawing/2014/main" id="{89222C5B-A5A4-4F4E-977E-EF013410BC00}"/>
              </a:ext>
            </a:extLst>
          </p:cNvPr>
          <p:cNvSpPr>
            <a:spLocks noGrp="1"/>
          </p:cNvSpPr>
          <p:nvPr>
            <p:ph sz="half" idx="2"/>
          </p:nvPr>
        </p:nvSpPr>
        <p:spPr>
          <a:xfrm>
            <a:off x="5118447" y="4385845"/>
            <a:ext cx="6272022" cy="989965"/>
          </a:xfrm>
        </p:spPr>
        <p:txBody>
          <a:bodyPr>
            <a:normAutofit/>
          </a:bodyPr>
          <a:lstStyle/>
          <a:p>
            <a:pPr algn="just"/>
            <a:r>
              <a:rPr lang="fr-FR" dirty="0"/>
              <a:t> Activité 3.1.2.Organisation des journées portes ouvertes dédiées aux populations vulnérables</a:t>
            </a:r>
          </a:p>
        </p:txBody>
      </p:sp>
      <p:grpSp>
        <p:nvGrpSpPr>
          <p:cNvPr id="5" name="Groupe 4">
            <a:extLst>
              <a:ext uri="{FF2B5EF4-FFF2-40B4-BE49-F238E27FC236}">
                <a16:creationId xmlns:a16="http://schemas.microsoft.com/office/drawing/2014/main" id="{FD85D868-146C-04E6-CA16-EDFA354AB700}"/>
              </a:ext>
            </a:extLst>
          </p:cNvPr>
          <p:cNvGrpSpPr/>
          <p:nvPr/>
        </p:nvGrpSpPr>
        <p:grpSpPr>
          <a:xfrm>
            <a:off x="975419" y="5698483"/>
            <a:ext cx="9900919" cy="989965"/>
            <a:chOff x="0" y="0"/>
            <a:chExt cx="9901085" cy="1228090"/>
          </a:xfrm>
        </p:grpSpPr>
        <p:pic>
          <p:nvPicPr>
            <p:cNvPr id="6" name="Image 5" descr="Une image contenant logo, Emblème, Marque, symbole&#10;&#10;Description générée automatiquement">
              <a:extLst>
                <a:ext uri="{FF2B5EF4-FFF2-40B4-BE49-F238E27FC236}">
                  <a16:creationId xmlns:a16="http://schemas.microsoft.com/office/drawing/2014/main" id="{DA6032A4-C818-B8D6-FC8F-37CF7E2369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7" name="Image 6">
              <a:extLst>
                <a:ext uri="{FF2B5EF4-FFF2-40B4-BE49-F238E27FC236}">
                  <a16:creationId xmlns:a16="http://schemas.microsoft.com/office/drawing/2014/main" id="{8B6B4A06-6D5A-528F-8566-55149D3021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8" name="Image 7">
              <a:extLst>
                <a:ext uri="{FF2B5EF4-FFF2-40B4-BE49-F238E27FC236}">
                  <a16:creationId xmlns:a16="http://schemas.microsoft.com/office/drawing/2014/main" id="{A81E629D-0562-2A1F-37F2-ACD8416742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9" name="Image 8">
              <a:extLst>
                <a:ext uri="{FF2B5EF4-FFF2-40B4-BE49-F238E27FC236}">
                  <a16:creationId xmlns:a16="http://schemas.microsoft.com/office/drawing/2014/main" id="{731D05A6-E75A-5A79-39A2-D0D53123EA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10" name="Image 9">
              <a:extLst>
                <a:ext uri="{FF2B5EF4-FFF2-40B4-BE49-F238E27FC236}">
                  <a16:creationId xmlns:a16="http://schemas.microsoft.com/office/drawing/2014/main" id="{973A6D66-2307-FEAA-F812-6F4F69DB746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1" name="Image 10">
              <a:extLst>
                <a:ext uri="{FF2B5EF4-FFF2-40B4-BE49-F238E27FC236}">
                  <a16:creationId xmlns:a16="http://schemas.microsoft.com/office/drawing/2014/main" id="{6FDB66C7-EC41-C5C4-4B63-F6712209938A}"/>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2" name="Image 11">
            <a:extLst>
              <a:ext uri="{FF2B5EF4-FFF2-40B4-BE49-F238E27FC236}">
                <a16:creationId xmlns:a16="http://schemas.microsoft.com/office/drawing/2014/main" id="{2771DAC6-E5E0-02A8-B18D-57B8AB1677C8}"/>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3" name="Image 12">
            <a:extLst>
              <a:ext uri="{FF2B5EF4-FFF2-40B4-BE49-F238E27FC236}">
                <a16:creationId xmlns:a16="http://schemas.microsoft.com/office/drawing/2014/main" id="{56CC775E-2800-EC2F-2C79-D4C2CD96604B}"/>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2995639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2C8A8F-881E-45CA-A238-BF2E37896AF7}"/>
              </a:ext>
            </a:extLst>
          </p:cNvPr>
          <p:cNvSpPr>
            <a:spLocks noGrp="1"/>
          </p:cNvSpPr>
          <p:nvPr>
            <p:ph type="title"/>
          </p:nvPr>
        </p:nvSpPr>
        <p:spPr/>
        <p:txBody>
          <a:bodyPr>
            <a:normAutofit/>
          </a:bodyPr>
          <a:lstStyle/>
          <a:p>
            <a:r>
              <a:rPr lang="fr-FR" sz="2400" b="1" dirty="0">
                <a:solidFill>
                  <a:schemeClr val="tx1"/>
                </a:solidFill>
              </a:rPr>
              <a:t>RI 4: Les politiques nationales, les programmes sous-régionaux et les conventions internationales intègrent des dispositions transformatrices de genre </a:t>
            </a:r>
            <a:br>
              <a:rPr lang="fr-FR" sz="2400" b="1" dirty="0">
                <a:solidFill>
                  <a:schemeClr val="tx1"/>
                </a:solidFill>
              </a:rPr>
            </a:br>
            <a:endParaRPr lang="fr-FR" sz="2400" b="1" dirty="0"/>
          </a:p>
        </p:txBody>
      </p:sp>
      <p:sp>
        <p:nvSpPr>
          <p:cNvPr id="3" name="Espace réservé du contenu 2">
            <a:extLst>
              <a:ext uri="{FF2B5EF4-FFF2-40B4-BE49-F238E27FC236}">
                <a16:creationId xmlns:a16="http://schemas.microsoft.com/office/drawing/2014/main" id="{FA01B04F-A655-47CE-A1AE-5C902C7F6457}"/>
              </a:ext>
            </a:extLst>
          </p:cNvPr>
          <p:cNvSpPr>
            <a:spLocks noGrp="1"/>
          </p:cNvSpPr>
          <p:nvPr>
            <p:ph sz="half" idx="1"/>
          </p:nvPr>
        </p:nvSpPr>
        <p:spPr>
          <a:xfrm>
            <a:off x="5203506" y="1103690"/>
            <a:ext cx="6637113" cy="2645053"/>
          </a:xfrm>
        </p:spPr>
        <p:txBody>
          <a:bodyPr>
            <a:normAutofit lnSpcReduction="10000"/>
          </a:bodyPr>
          <a:lstStyle/>
          <a:p>
            <a:pPr algn="just"/>
            <a:r>
              <a:rPr lang="fr-FR" dirty="0"/>
              <a:t>Tenir un atelier de clarification des valeurs avec les autorités et les personnes ressources en charge de l'élaboration des textes</a:t>
            </a:r>
          </a:p>
          <a:p>
            <a:pPr algn="just"/>
            <a:r>
              <a:rPr lang="fr-FR" dirty="0"/>
              <a:t> Tenir un atelier de concertation au niveau de chaque pays pour la mise en place d'une coalition des jeunes,</a:t>
            </a:r>
          </a:p>
          <a:p>
            <a:pPr algn="just"/>
            <a:r>
              <a:rPr lang="fr-FR" dirty="0"/>
              <a:t> production d’émissions radios sous forme de magazine sur le dialogue intergénérationnel en faveurs des DSSR;</a:t>
            </a:r>
          </a:p>
        </p:txBody>
      </p:sp>
      <p:sp>
        <p:nvSpPr>
          <p:cNvPr id="4" name="Espace réservé du contenu 3">
            <a:extLst>
              <a:ext uri="{FF2B5EF4-FFF2-40B4-BE49-F238E27FC236}">
                <a16:creationId xmlns:a16="http://schemas.microsoft.com/office/drawing/2014/main" id="{B1D97E41-9085-4120-805A-4368C62A51B8}"/>
              </a:ext>
            </a:extLst>
          </p:cNvPr>
          <p:cNvSpPr>
            <a:spLocks noGrp="1"/>
          </p:cNvSpPr>
          <p:nvPr>
            <p:ph sz="half" idx="2"/>
          </p:nvPr>
        </p:nvSpPr>
        <p:spPr>
          <a:xfrm>
            <a:off x="5203506" y="3748743"/>
            <a:ext cx="6848267" cy="1648074"/>
          </a:xfrm>
        </p:spPr>
        <p:txBody>
          <a:bodyPr>
            <a:normAutofit lnSpcReduction="10000"/>
          </a:bodyPr>
          <a:lstStyle/>
          <a:p>
            <a:pPr algn="just"/>
            <a:r>
              <a:rPr lang="fr-FR" dirty="0"/>
              <a:t> Tenir un séminaire d'information avec les parlementaires, les secrétariats technique des ministères de jeunesse, des droits humains, de la justice, les leaders des jeunes, les représentants des parents sur le genre transformationnel et les SDSR </a:t>
            </a:r>
          </a:p>
        </p:txBody>
      </p:sp>
      <p:grpSp>
        <p:nvGrpSpPr>
          <p:cNvPr id="5" name="Groupe 4">
            <a:extLst>
              <a:ext uri="{FF2B5EF4-FFF2-40B4-BE49-F238E27FC236}">
                <a16:creationId xmlns:a16="http://schemas.microsoft.com/office/drawing/2014/main" id="{D9D69FCA-1419-A4BC-1F5F-A06765C8B432}"/>
              </a:ext>
            </a:extLst>
          </p:cNvPr>
          <p:cNvGrpSpPr/>
          <p:nvPr/>
        </p:nvGrpSpPr>
        <p:grpSpPr>
          <a:xfrm>
            <a:off x="1145540" y="5741013"/>
            <a:ext cx="9900919" cy="989965"/>
            <a:chOff x="0" y="0"/>
            <a:chExt cx="9901085" cy="1228090"/>
          </a:xfrm>
        </p:grpSpPr>
        <p:pic>
          <p:nvPicPr>
            <p:cNvPr id="6" name="Image 5" descr="Une image contenant logo, Emblème, Marque, symbole&#10;&#10;Description générée automatiquement">
              <a:extLst>
                <a:ext uri="{FF2B5EF4-FFF2-40B4-BE49-F238E27FC236}">
                  <a16:creationId xmlns:a16="http://schemas.microsoft.com/office/drawing/2014/main" id="{CDDCF757-AB9C-7AB9-298E-A2FD3DE408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7" name="Image 6">
              <a:extLst>
                <a:ext uri="{FF2B5EF4-FFF2-40B4-BE49-F238E27FC236}">
                  <a16:creationId xmlns:a16="http://schemas.microsoft.com/office/drawing/2014/main" id="{D0485610-A1B0-7E52-0DA1-AFDE689A6D5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8" name="Image 7">
              <a:extLst>
                <a:ext uri="{FF2B5EF4-FFF2-40B4-BE49-F238E27FC236}">
                  <a16:creationId xmlns:a16="http://schemas.microsoft.com/office/drawing/2014/main" id="{F0FA2C0D-1F5F-E21A-AE7A-9B8845E94F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9" name="Image 8">
              <a:extLst>
                <a:ext uri="{FF2B5EF4-FFF2-40B4-BE49-F238E27FC236}">
                  <a16:creationId xmlns:a16="http://schemas.microsoft.com/office/drawing/2014/main" id="{485CD3B2-9E6D-5DC8-009F-D2C8AC4D025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10" name="Image 9">
              <a:extLst>
                <a:ext uri="{FF2B5EF4-FFF2-40B4-BE49-F238E27FC236}">
                  <a16:creationId xmlns:a16="http://schemas.microsoft.com/office/drawing/2014/main" id="{4229673D-93ED-91DA-0EFC-CBF89D70AB3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1" name="Image 10">
              <a:extLst>
                <a:ext uri="{FF2B5EF4-FFF2-40B4-BE49-F238E27FC236}">
                  <a16:creationId xmlns:a16="http://schemas.microsoft.com/office/drawing/2014/main" id="{E848898C-F39C-4AAF-A0FE-084F06D8DCB5}"/>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2" name="Image 11">
            <a:extLst>
              <a:ext uri="{FF2B5EF4-FFF2-40B4-BE49-F238E27FC236}">
                <a16:creationId xmlns:a16="http://schemas.microsoft.com/office/drawing/2014/main" id="{28F86506-EB08-52E5-612A-44AB6A9AF3E8}"/>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3" name="Image 12">
            <a:extLst>
              <a:ext uri="{FF2B5EF4-FFF2-40B4-BE49-F238E27FC236}">
                <a16:creationId xmlns:a16="http://schemas.microsoft.com/office/drawing/2014/main" id="{D85784CD-91CB-0EFD-ABC1-68D4BD512239}"/>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2485746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9E9092-DF19-4BDE-BE01-F4A82A74DB67}"/>
              </a:ext>
            </a:extLst>
          </p:cNvPr>
          <p:cNvSpPr>
            <a:spLocks noGrp="1"/>
          </p:cNvSpPr>
          <p:nvPr>
            <p:ph type="title"/>
          </p:nvPr>
        </p:nvSpPr>
        <p:spPr/>
        <p:txBody>
          <a:bodyPr/>
          <a:lstStyle/>
          <a:p>
            <a:r>
              <a:rPr lang="fr-FR" b="1" dirty="0"/>
              <a:t>Bénéficiaires du projet </a:t>
            </a:r>
          </a:p>
        </p:txBody>
      </p:sp>
      <p:sp>
        <p:nvSpPr>
          <p:cNvPr id="3" name="Espace réservé du contenu 2">
            <a:extLst>
              <a:ext uri="{FF2B5EF4-FFF2-40B4-BE49-F238E27FC236}">
                <a16:creationId xmlns:a16="http://schemas.microsoft.com/office/drawing/2014/main" id="{605F32F2-80B5-4F92-9AB8-2B7F7085F98E}"/>
              </a:ext>
            </a:extLst>
          </p:cNvPr>
          <p:cNvSpPr>
            <a:spLocks noGrp="1"/>
          </p:cNvSpPr>
          <p:nvPr>
            <p:ph idx="1"/>
          </p:nvPr>
        </p:nvSpPr>
        <p:spPr/>
        <p:txBody>
          <a:bodyPr/>
          <a:lstStyle/>
          <a:p>
            <a:pPr marL="342900" indent="-342900" algn="just">
              <a:lnSpc>
                <a:spcPct val="150000"/>
              </a:lnSpc>
              <a:buFont typeface="Wingdings" panose="05000000000000000000" pitchFamily="2" charset="2"/>
              <a:buChar char="ü"/>
            </a:pPr>
            <a:r>
              <a:rPr lang="fr-FR" dirty="0"/>
              <a:t> </a:t>
            </a:r>
            <a:r>
              <a:rPr lang="fr-FR" b="1" dirty="0"/>
              <a:t>Jeune et adolescent de 10-14 ans et les 15-24 ans (scolarisés et non scolarisés )</a:t>
            </a:r>
          </a:p>
          <a:p>
            <a:pPr marL="342900" indent="-342900" algn="just">
              <a:lnSpc>
                <a:spcPct val="150000"/>
              </a:lnSpc>
              <a:buFont typeface="Wingdings" panose="05000000000000000000" pitchFamily="2" charset="2"/>
              <a:buChar char="ü"/>
            </a:pPr>
            <a:r>
              <a:rPr lang="fr-FR" b="1" dirty="0"/>
              <a:t>Les groupes minoritaires</a:t>
            </a:r>
          </a:p>
          <a:p>
            <a:pPr marL="342900" indent="-342900" algn="just">
              <a:lnSpc>
                <a:spcPct val="150000"/>
              </a:lnSpc>
              <a:buFont typeface="Wingdings" panose="05000000000000000000" pitchFamily="2" charset="2"/>
              <a:buChar char="ü"/>
            </a:pPr>
            <a:r>
              <a:rPr lang="fr-FR" b="1" dirty="0"/>
              <a:t>Professionnels de sexe et usagers de drogues, </a:t>
            </a:r>
          </a:p>
          <a:p>
            <a:pPr marL="342900" indent="-342900" algn="just">
              <a:lnSpc>
                <a:spcPct val="150000"/>
              </a:lnSpc>
              <a:buFont typeface="Wingdings" panose="05000000000000000000" pitchFamily="2" charset="2"/>
              <a:buChar char="ü"/>
            </a:pPr>
            <a:r>
              <a:rPr lang="fr-FR" b="1" dirty="0"/>
              <a:t>handicapés, </a:t>
            </a:r>
          </a:p>
          <a:p>
            <a:pPr marL="342900" indent="-342900" algn="just">
              <a:lnSpc>
                <a:spcPct val="150000"/>
              </a:lnSpc>
              <a:buFont typeface="Wingdings" panose="05000000000000000000" pitchFamily="2" charset="2"/>
              <a:buChar char="ü"/>
            </a:pPr>
            <a:r>
              <a:rPr lang="fr-FR" b="1" dirty="0"/>
              <a:t>Migrants, </a:t>
            </a:r>
          </a:p>
          <a:p>
            <a:pPr marL="342900" indent="-342900" algn="just">
              <a:lnSpc>
                <a:spcPct val="150000"/>
              </a:lnSpc>
              <a:buFont typeface="Wingdings" panose="05000000000000000000" pitchFamily="2" charset="2"/>
              <a:buChar char="ü"/>
            </a:pPr>
            <a:r>
              <a:rPr lang="fr-FR" b="1" dirty="0"/>
              <a:t>Demandeurs d’asile et réfugiés, PDI</a:t>
            </a:r>
          </a:p>
          <a:p>
            <a:pPr marL="342900" indent="-342900" algn="just">
              <a:lnSpc>
                <a:spcPct val="150000"/>
              </a:lnSpc>
              <a:buFont typeface="Wingdings" panose="05000000000000000000" pitchFamily="2" charset="2"/>
              <a:buChar char="ü"/>
            </a:pPr>
            <a:r>
              <a:rPr lang="fr-FR" b="1" dirty="0"/>
              <a:t>mères célibataires</a:t>
            </a:r>
          </a:p>
          <a:p>
            <a:endParaRPr lang="fr-FR" dirty="0"/>
          </a:p>
        </p:txBody>
      </p:sp>
      <p:grpSp>
        <p:nvGrpSpPr>
          <p:cNvPr id="4" name="Groupe 3">
            <a:extLst>
              <a:ext uri="{FF2B5EF4-FFF2-40B4-BE49-F238E27FC236}">
                <a16:creationId xmlns:a16="http://schemas.microsoft.com/office/drawing/2014/main" id="{5B008C2E-04BE-380F-C34E-172BAE41B1F7}"/>
              </a:ext>
            </a:extLst>
          </p:cNvPr>
          <p:cNvGrpSpPr/>
          <p:nvPr/>
        </p:nvGrpSpPr>
        <p:grpSpPr>
          <a:xfrm>
            <a:off x="1390089" y="5422037"/>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DE4E6EBB-8D66-B87D-C35F-FFCF13F7FC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B3EEC944-2AA6-BB94-A1B3-E8EBB692259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1688DCE2-9067-0671-0897-15A9B2B76C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79810550-E1B3-5A1E-4F94-D9F4EA70A66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19F6D6EC-5858-F90D-B3BD-7BE61103131B}"/>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805B2EDA-F463-4775-9303-2FC8182EC3B8}"/>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BF6DA82D-23C7-CC45-F171-FE9C7D20AB99}"/>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62C6CA98-51EC-96A5-1739-8BBCBAB518F3}"/>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22160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625738-9D74-4C78-BE41-FE66D56A99E7}"/>
              </a:ext>
            </a:extLst>
          </p:cNvPr>
          <p:cNvSpPr>
            <a:spLocks noGrp="1"/>
          </p:cNvSpPr>
          <p:nvPr>
            <p:ph type="title"/>
          </p:nvPr>
        </p:nvSpPr>
        <p:spPr/>
        <p:txBody>
          <a:bodyPr/>
          <a:lstStyle/>
          <a:p>
            <a:r>
              <a:rPr lang="fr-FR" dirty="0">
                <a:latin typeface="+mn-lt"/>
              </a:rPr>
              <a:t>Parties prenantes</a:t>
            </a:r>
          </a:p>
        </p:txBody>
      </p:sp>
      <p:sp>
        <p:nvSpPr>
          <p:cNvPr id="3" name="Espace réservé du contenu 2">
            <a:extLst>
              <a:ext uri="{FF2B5EF4-FFF2-40B4-BE49-F238E27FC236}">
                <a16:creationId xmlns:a16="http://schemas.microsoft.com/office/drawing/2014/main" id="{77437A15-EC26-403F-9234-BAD9D0F1C0C9}"/>
              </a:ext>
            </a:extLst>
          </p:cNvPr>
          <p:cNvSpPr>
            <a:spLocks noGrp="1"/>
          </p:cNvSpPr>
          <p:nvPr>
            <p:ph idx="1"/>
          </p:nvPr>
        </p:nvSpPr>
        <p:spPr>
          <a:xfrm>
            <a:off x="5118447" y="1052622"/>
            <a:ext cx="6837499" cy="4999186"/>
          </a:xfrm>
        </p:spPr>
        <p:txBody>
          <a:bodyPr>
            <a:normAutofit fontScale="92500" lnSpcReduction="10000"/>
          </a:bodyPr>
          <a:lstStyle/>
          <a:p>
            <a:pPr marL="342900" indent="-342900" algn="just">
              <a:lnSpc>
                <a:spcPct val="150000"/>
              </a:lnSpc>
              <a:buFont typeface="Wingdings" panose="05000000000000000000" pitchFamily="2" charset="2"/>
              <a:buChar char="ü"/>
            </a:pPr>
            <a:r>
              <a:rPr lang="fr-FR" dirty="0"/>
              <a:t> </a:t>
            </a:r>
            <a:r>
              <a:rPr lang="fr-FR" b="1" dirty="0"/>
              <a:t>les Ministères de la santé et des droits humains,</a:t>
            </a:r>
          </a:p>
          <a:p>
            <a:pPr marL="342900" indent="-342900" algn="just">
              <a:lnSpc>
                <a:spcPct val="150000"/>
              </a:lnSpc>
              <a:buFont typeface="Wingdings" panose="05000000000000000000" pitchFamily="2" charset="2"/>
              <a:buChar char="ü"/>
            </a:pPr>
            <a:r>
              <a:rPr lang="fr-FR" b="1" dirty="0"/>
              <a:t> les Jeunes et adolescents de 10-14 ans et les 15-24 ans, </a:t>
            </a:r>
          </a:p>
          <a:p>
            <a:pPr marL="342900" indent="-342900" algn="just">
              <a:lnSpc>
                <a:spcPct val="150000"/>
              </a:lnSpc>
              <a:buFont typeface="Wingdings" panose="05000000000000000000" pitchFamily="2" charset="2"/>
              <a:buChar char="ü"/>
            </a:pPr>
            <a:r>
              <a:rPr lang="fr-FR" b="1" dirty="0"/>
              <a:t>les adultes  influenceurs;</a:t>
            </a:r>
          </a:p>
          <a:p>
            <a:pPr marL="342900" indent="-342900" algn="just">
              <a:lnSpc>
                <a:spcPct val="150000"/>
              </a:lnSpc>
              <a:buFont typeface="Wingdings" panose="05000000000000000000" pitchFamily="2" charset="2"/>
              <a:buChar char="ü"/>
            </a:pPr>
            <a:r>
              <a:rPr lang="fr-FR" b="1" dirty="0"/>
              <a:t> les autorités politiques et administratives, </a:t>
            </a:r>
          </a:p>
          <a:p>
            <a:pPr marL="342900" indent="-342900" algn="just">
              <a:lnSpc>
                <a:spcPct val="150000"/>
              </a:lnSpc>
              <a:buFont typeface="Wingdings" panose="05000000000000000000" pitchFamily="2" charset="2"/>
              <a:buChar char="ü"/>
            </a:pPr>
            <a:r>
              <a:rPr lang="fr-FR" b="1" dirty="0"/>
              <a:t>les activistes jeunes ; </a:t>
            </a:r>
          </a:p>
          <a:p>
            <a:pPr marL="342900" indent="-342900" algn="just">
              <a:lnSpc>
                <a:spcPct val="150000"/>
              </a:lnSpc>
              <a:buFont typeface="Wingdings" panose="05000000000000000000" pitchFamily="2" charset="2"/>
              <a:buChar char="ü"/>
            </a:pPr>
            <a:r>
              <a:rPr lang="fr-FR" b="1" dirty="0"/>
              <a:t>Associations et mouvements de jeunes, </a:t>
            </a:r>
          </a:p>
          <a:p>
            <a:pPr marL="342900" indent="-342900" algn="just">
              <a:lnSpc>
                <a:spcPct val="150000"/>
              </a:lnSpc>
              <a:buFont typeface="Wingdings" panose="05000000000000000000" pitchFamily="2" charset="2"/>
              <a:buChar char="ü"/>
            </a:pPr>
            <a:r>
              <a:rPr lang="fr-FR" b="1" dirty="0"/>
              <a:t>les agents de santé et prestataires, </a:t>
            </a:r>
          </a:p>
          <a:p>
            <a:pPr marL="342900" indent="-342900" algn="just">
              <a:lnSpc>
                <a:spcPct val="150000"/>
              </a:lnSpc>
              <a:buFont typeface="Wingdings" panose="05000000000000000000" pitchFamily="2" charset="2"/>
              <a:buChar char="ü"/>
            </a:pPr>
            <a:r>
              <a:rPr lang="fr-FR" b="1" dirty="0"/>
              <a:t>les leaders coutumiers et religieux, </a:t>
            </a:r>
          </a:p>
          <a:p>
            <a:pPr marL="342900" indent="-342900" algn="just">
              <a:lnSpc>
                <a:spcPct val="150000"/>
              </a:lnSpc>
              <a:buFont typeface="Wingdings" panose="05000000000000000000" pitchFamily="2" charset="2"/>
              <a:buChar char="ü"/>
            </a:pPr>
            <a:r>
              <a:rPr lang="fr-FR" b="1" dirty="0"/>
              <a:t>les bénéficiaires et </a:t>
            </a:r>
          </a:p>
          <a:p>
            <a:pPr marL="342900" indent="-342900" algn="just">
              <a:lnSpc>
                <a:spcPct val="150000"/>
              </a:lnSpc>
              <a:buFont typeface="Wingdings" panose="05000000000000000000" pitchFamily="2" charset="2"/>
              <a:buChar char="ü"/>
            </a:pPr>
            <a:r>
              <a:rPr lang="fr-FR" b="1" dirty="0"/>
              <a:t>les organisations de droits humains</a:t>
            </a:r>
            <a:endParaRPr lang="fr-FR" dirty="0">
              <a:ea typeface="Calibri" panose="020F0502020204030204" pitchFamily="34" charset="0"/>
              <a:cs typeface="Times New Roman" panose="02020603050405020304" pitchFamily="18" charset="0"/>
            </a:endParaRPr>
          </a:p>
          <a:p>
            <a:endParaRPr lang="fr-FR" dirty="0"/>
          </a:p>
        </p:txBody>
      </p:sp>
      <p:grpSp>
        <p:nvGrpSpPr>
          <p:cNvPr id="4" name="Groupe 3">
            <a:extLst>
              <a:ext uri="{FF2B5EF4-FFF2-40B4-BE49-F238E27FC236}">
                <a16:creationId xmlns:a16="http://schemas.microsoft.com/office/drawing/2014/main" id="{1CC86651-A142-D616-45E1-DF380B26A092}"/>
              </a:ext>
            </a:extLst>
          </p:cNvPr>
          <p:cNvGrpSpPr/>
          <p:nvPr/>
        </p:nvGrpSpPr>
        <p:grpSpPr>
          <a:xfrm>
            <a:off x="1294396" y="5751645"/>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92C94F3D-85F3-9151-4E23-FA660E4853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1D0AC9A2-AC86-13A6-C166-2EDF6A247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473D2C4C-0CF3-9778-70D6-9DCE83DDC9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2952C3EA-52E8-9457-4FCC-CF5F89A1BC7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1070413C-74FB-397D-3028-A6E7BE0A0DD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397F7089-BD35-8F10-8B15-FFDE2047992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66D6F5D7-5D85-C1E4-ABA0-263B7903C47A}"/>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C161F7A9-F5B2-BDFF-2CE2-911474DD20C4}"/>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2481627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62CAED-32C1-EC00-EC04-1CE19C8C48AF}"/>
              </a:ext>
            </a:extLst>
          </p:cNvPr>
          <p:cNvSpPr>
            <a:spLocks noGrp="1"/>
          </p:cNvSpPr>
          <p:nvPr>
            <p:ph type="title"/>
          </p:nvPr>
        </p:nvSpPr>
        <p:spPr/>
        <p:txBody>
          <a:bodyPr/>
          <a:lstStyle/>
          <a:p>
            <a:r>
              <a:rPr lang="fr-FR" dirty="0"/>
              <a:t>Pourquoi le réseautage?</a:t>
            </a:r>
          </a:p>
        </p:txBody>
      </p:sp>
      <p:sp>
        <p:nvSpPr>
          <p:cNvPr id="3" name="Espace réservé du contenu 2">
            <a:extLst>
              <a:ext uri="{FF2B5EF4-FFF2-40B4-BE49-F238E27FC236}">
                <a16:creationId xmlns:a16="http://schemas.microsoft.com/office/drawing/2014/main" id="{D81E756A-242D-D0CA-9778-780BC4C882ED}"/>
              </a:ext>
            </a:extLst>
          </p:cNvPr>
          <p:cNvSpPr>
            <a:spLocks noGrp="1"/>
          </p:cNvSpPr>
          <p:nvPr>
            <p:ph idx="1"/>
          </p:nvPr>
        </p:nvSpPr>
        <p:spPr>
          <a:xfrm>
            <a:off x="5118447" y="946796"/>
            <a:ext cx="6281873" cy="4741623"/>
          </a:xfrm>
        </p:spPr>
        <p:txBody>
          <a:bodyPr/>
          <a:lstStyle/>
          <a:p>
            <a:r>
              <a:rPr lang="fr-FR" sz="2000" dirty="0"/>
              <a:t> Formation d’une coalition  pour le plaidoyer,</a:t>
            </a:r>
          </a:p>
          <a:p>
            <a:r>
              <a:rPr lang="fr-FR" sz="2000" dirty="0"/>
              <a:t> synergie d’action et complémentarité entre les acteurs</a:t>
            </a:r>
          </a:p>
          <a:p>
            <a:r>
              <a:rPr lang="fr-FR" sz="2000" dirty="0"/>
              <a:t>facilite le référencement,</a:t>
            </a:r>
          </a:p>
          <a:p>
            <a:r>
              <a:rPr lang="fr-FR" sz="2000" dirty="0"/>
              <a:t> permet une optimisation des ressources financières,</a:t>
            </a:r>
          </a:p>
          <a:p>
            <a:r>
              <a:rPr lang="fr-FR" sz="2000" dirty="0"/>
              <a:t> favorise une large couverture, </a:t>
            </a:r>
          </a:p>
          <a:p>
            <a:r>
              <a:rPr lang="fr-FR" sz="2000" dirty="0"/>
              <a:t> permet d’éviter les doublons, </a:t>
            </a:r>
          </a:p>
          <a:p>
            <a:r>
              <a:rPr lang="fr-FR" sz="2000" dirty="0"/>
              <a:t> permet une prise en charge complète </a:t>
            </a:r>
          </a:p>
          <a:p>
            <a:endParaRPr lang="fr-FR" dirty="0"/>
          </a:p>
        </p:txBody>
      </p:sp>
      <p:grpSp>
        <p:nvGrpSpPr>
          <p:cNvPr id="4" name="Groupe 3">
            <a:extLst>
              <a:ext uri="{FF2B5EF4-FFF2-40B4-BE49-F238E27FC236}">
                <a16:creationId xmlns:a16="http://schemas.microsoft.com/office/drawing/2014/main" id="{2BFE91DD-8528-13EB-25F4-010E7E13A90A}"/>
              </a:ext>
            </a:extLst>
          </p:cNvPr>
          <p:cNvGrpSpPr/>
          <p:nvPr/>
        </p:nvGrpSpPr>
        <p:grpSpPr>
          <a:xfrm>
            <a:off x="1028582" y="6051808"/>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10E9D098-0A76-E1C9-4258-8C61615A72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DDD328C3-099C-E566-B3FF-15B92AB0B9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6B244EA8-FAAD-60CA-056C-C32EA91523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D6E47663-E895-AC1B-3FCA-E87B6794375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A69D094F-FAE0-7216-8EEE-388F063B66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73516ED3-0E99-C8C9-CD11-453CA8B6AACF}"/>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235BE258-E878-05B2-7CF3-5AE494E4A192}"/>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8751E043-6C75-FABE-CFE0-888D225AD02C}"/>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4203615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2C77387-F237-EE8E-165A-F559FFF0E3EE}"/>
              </a:ext>
            </a:extLst>
          </p:cNvPr>
          <p:cNvSpPr txBox="1"/>
          <p:nvPr/>
        </p:nvSpPr>
        <p:spPr>
          <a:xfrm>
            <a:off x="2518611" y="5308632"/>
            <a:ext cx="7331242" cy="12003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fr-FR" sz="3600" i="1" dirty="0"/>
              <a:t>Merci pour votre aimable attention!</a:t>
            </a:r>
          </a:p>
        </p:txBody>
      </p:sp>
    </p:spTree>
    <p:extLst>
      <p:ext uri="{BB962C8B-B14F-4D97-AF65-F5344CB8AC3E}">
        <p14:creationId xmlns:p14="http://schemas.microsoft.com/office/powerpoint/2010/main" val="3954353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0B0A9B-98C6-49DE-A992-6BFE3E980DAC}"/>
              </a:ext>
            </a:extLst>
          </p:cNvPr>
          <p:cNvSpPr>
            <a:spLocks noGrp="1"/>
          </p:cNvSpPr>
          <p:nvPr>
            <p:ph type="title"/>
          </p:nvPr>
        </p:nvSpPr>
        <p:spPr/>
        <p:txBody>
          <a:bodyPr/>
          <a:lstStyle/>
          <a:p>
            <a:r>
              <a:rPr lang="fr-FR" b="1" dirty="0">
                <a:solidFill>
                  <a:schemeClr val="tx1"/>
                </a:solidFill>
                <a:latin typeface="+mn-lt"/>
              </a:rPr>
              <a:t>Plan de présentation </a:t>
            </a:r>
          </a:p>
        </p:txBody>
      </p:sp>
      <p:sp>
        <p:nvSpPr>
          <p:cNvPr id="3" name="Espace réservé du contenu 2">
            <a:extLst>
              <a:ext uri="{FF2B5EF4-FFF2-40B4-BE49-F238E27FC236}">
                <a16:creationId xmlns:a16="http://schemas.microsoft.com/office/drawing/2014/main" id="{E46E3336-AE54-4C3C-9A22-D3B240546AF3}"/>
              </a:ext>
            </a:extLst>
          </p:cNvPr>
          <p:cNvSpPr>
            <a:spLocks noGrp="1"/>
          </p:cNvSpPr>
          <p:nvPr>
            <p:ph idx="1"/>
          </p:nvPr>
        </p:nvSpPr>
        <p:spPr>
          <a:xfrm>
            <a:off x="5118447" y="1253122"/>
            <a:ext cx="6281873" cy="3776078"/>
          </a:xfrm>
        </p:spPr>
        <p:txBody>
          <a:bodyPr>
            <a:normAutofit/>
          </a:bodyPr>
          <a:lstStyle/>
          <a:p>
            <a:r>
              <a:rPr lang="fr-FR" dirty="0"/>
              <a:t> </a:t>
            </a:r>
            <a:r>
              <a:rPr lang="fr-FR" sz="2400" dirty="0"/>
              <a:t>Contexte </a:t>
            </a:r>
          </a:p>
          <a:p>
            <a:r>
              <a:rPr lang="fr-FR" sz="2400" dirty="0"/>
              <a:t>Organisation membres du consortium</a:t>
            </a:r>
          </a:p>
          <a:p>
            <a:r>
              <a:rPr lang="fr-FR" sz="2400" dirty="0"/>
              <a:t>Objectif, domaines d’impact, résultats du programme</a:t>
            </a:r>
          </a:p>
          <a:p>
            <a:r>
              <a:rPr lang="fr-FR" sz="2400" dirty="0"/>
              <a:t>Principales Activités </a:t>
            </a:r>
          </a:p>
          <a:p>
            <a:r>
              <a:rPr lang="fr-FR" sz="2400" dirty="0"/>
              <a:t>Parties prenantes et Bénéficiaires</a:t>
            </a:r>
          </a:p>
          <a:p>
            <a:endParaRPr lang="fr-FR" dirty="0"/>
          </a:p>
        </p:txBody>
      </p:sp>
      <p:grpSp>
        <p:nvGrpSpPr>
          <p:cNvPr id="4" name="Groupe 3">
            <a:extLst>
              <a:ext uri="{FF2B5EF4-FFF2-40B4-BE49-F238E27FC236}">
                <a16:creationId xmlns:a16="http://schemas.microsoft.com/office/drawing/2014/main" id="{6BE7C772-2091-4A30-E4B1-81E5A1EE7B34}"/>
              </a:ext>
            </a:extLst>
          </p:cNvPr>
          <p:cNvGrpSpPr/>
          <p:nvPr/>
        </p:nvGrpSpPr>
        <p:grpSpPr>
          <a:xfrm>
            <a:off x="888631" y="5358241"/>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E639F286-EC77-B3EC-BBC5-6A9B4D8E43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AFAD4653-5DD1-16F7-F6A2-BD5F6C6F08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7929FE99-4DF1-4134-5C79-4884695CD3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18EA0B25-715A-1A8A-6D13-DB5F789282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F5261B0E-9E9E-B538-3B04-5C593FB8423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EC6CD942-AE83-CF8A-859B-FA92EE9CEECF}"/>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02EB4E5A-3C81-854C-6C4B-FA810743D22C}"/>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5D68E15D-9631-D85D-C7BA-5FDD4C76E02D}"/>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3146670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89C703-1911-4F1A-98F7-37A881E3D88E}"/>
              </a:ext>
            </a:extLst>
          </p:cNvPr>
          <p:cNvSpPr>
            <a:spLocks noGrp="1"/>
          </p:cNvSpPr>
          <p:nvPr>
            <p:ph type="title"/>
          </p:nvPr>
        </p:nvSpPr>
        <p:spPr/>
        <p:txBody>
          <a:bodyPr/>
          <a:lstStyle/>
          <a:p>
            <a:r>
              <a:rPr lang="fr-FR" b="1" dirty="0">
                <a:solidFill>
                  <a:schemeClr val="tx1"/>
                </a:solidFill>
              </a:rPr>
              <a:t>Contexte</a:t>
            </a:r>
          </a:p>
        </p:txBody>
      </p:sp>
      <p:sp>
        <p:nvSpPr>
          <p:cNvPr id="3" name="Espace réservé du contenu 2">
            <a:extLst>
              <a:ext uri="{FF2B5EF4-FFF2-40B4-BE49-F238E27FC236}">
                <a16:creationId xmlns:a16="http://schemas.microsoft.com/office/drawing/2014/main" id="{BC8966A5-AE0C-43FB-8BF1-BC43B0A0BB65}"/>
              </a:ext>
            </a:extLst>
          </p:cNvPr>
          <p:cNvSpPr>
            <a:spLocks noGrp="1"/>
          </p:cNvSpPr>
          <p:nvPr>
            <p:ph idx="1"/>
          </p:nvPr>
        </p:nvSpPr>
        <p:spPr>
          <a:xfrm>
            <a:off x="4631635" y="1262270"/>
            <a:ext cx="6768685" cy="4562060"/>
          </a:xfrm>
        </p:spPr>
        <p:txBody>
          <a:bodyPr>
            <a:normAutofit/>
          </a:bodyPr>
          <a:lstStyle/>
          <a:p>
            <a:pPr algn="just"/>
            <a:r>
              <a:rPr lang="fr-FR" sz="2000" dirty="0"/>
              <a:t> Près ¼  de population mondiale est constituée d’adolescent-e-s et jeunes de 10 à 24 ans (L’UNFPA)</a:t>
            </a:r>
          </a:p>
          <a:p>
            <a:pPr algn="just"/>
            <a:r>
              <a:rPr lang="fr-FR" sz="2000" dirty="0"/>
              <a:t>Selon le rapport mondial sur l’état de la population , les adolescents et jeunes de 10 à 24 ans représentent, 33% au Burkina Faso, 27% en Inde, 34% au Mali, 33% au Niger, 32% au Togo et 21% en Tunisie. Ils sont confrontés aux problèmes : de l’accès à un emploi décent, aux services sociaux de base abordables et non stigmatisant, à la persistance des pesanteurs socioculturelles au niveau individuel, communautaires, institutionnel et du système de santé.</a:t>
            </a:r>
          </a:p>
        </p:txBody>
      </p:sp>
      <p:grpSp>
        <p:nvGrpSpPr>
          <p:cNvPr id="4" name="Groupe 3">
            <a:extLst>
              <a:ext uri="{FF2B5EF4-FFF2-40B4-BE49-F238E27FC236}">
                <a16:creationId xmlns:a16="http://schemas.microsoft.com/office/drawing/2014/main" id="{A3D74968-67CF-2955-E33F-9BB396ED4F60}"/>
              </a:ext>
            </a:extLst>
          </p:cNvPr>
          <p:cNvGrpSpPr/>
          <p:nvPr/>
        </p:nvGrpSpPr>
        <p:grpSpPr>
          <a:xfrm>
            <a:off x="1499401" y="5720316"/>
            <a:ext cx="9900919" cy="92917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E3F8EEF7-BD58-46D6-E386-5FF68F2E10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E577A2B7-6651-CD12-4992-8D941ED9B61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09D9B5D9-6CE2-653A-992E-331D0E2F4F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02953F3B-76CD-DBE0-5CE1-70A29B882B2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7A113F80-A8AE-4036-4B1C-D0EA89EF8B9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4948F9DE-661D-5670-6B50-8E60A074550F}"/>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811A0197-64CD-AC16-FE08-2470FFF51474}"/>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F2FCB351-68CC-DD27-E34D-89ADCA9EA173}"/>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2739696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93F756-362C-48BC-B9DD-5C6B732409F3}"/>
              </a:ext>
            </a:extLst>
          </p:cNvPr>
          <p:cNvSpPr>
            <a:spLocks noGrp="1"/>
          </p:cNvSpPr>
          <p:nvPr>
            <p:ph type="title"/>
          </p:nvPr>
        </p:nvSpPr>
        <p:spPr/>
        <p:txBody>
          <a:bodyPr/>
          <a:lstStyle/>
          <a:p>
            <a:r>
              <a:rPr lang="fr-FR" b="1" dirty="0">
                <a:solidFill>
                  <a:schemeClr val="tx1"/>
                </a:solidFill>
                <a:latin typeface="+mn-lt"/>
                <a:cs typeface="Arial" panose="020B0604020202020204" pitchFamily="34" charset="0"/>
              </a:rPr>
              <a:t>contexte</a:t>
            </a:r>
          </a:p>
        </p:txBody>
      </p:sp>
      <p:sp>
        <p:nvSpPr>
          <p:cNvPr id="3" name="Espace réservé du contenu 2">
            <a:extLst>
              <a:ext uri="{FF2B5EF4-FFF2-40B4-BE49-F238E27FC236}">
                <a16:creationId xmlns:a16="http://schemas.microsoft.com/office/drawing/2014/main" id="{16FA8375-4ACC-4354-8E74-92AC70C0EF4A}"/>
              </a:ext>
            </a:extLst>
          </p:cNvPr>
          <p:cNvSpPr>
            <a:spLocks noGrp="1"/>
          </p:cNvSpPr>
          <p:nvPr>
            <p:ph idx="1"/>
          </p:nvPr>
        </p:nvSpPr>
        <p:spPr>
          <a:xfrm>
            <a:off x="4671391" y="1531088"/>
            <a:ext cx="6728929" cy="3551900"/>
          </a:xfrm>
        </p:spPr>
        <p:txBody>
          <a:bodyPr>
            <a:normAutofit/>
          </a:bodyPr>
          <a:lstStyle/>
          <a:p>
            <a:pPr algn="just"/>
            <a:r>
              <a:rPr lang="fr-FR" sz="2000" dirty="0"/>
              <a:t>La majorité de ces jeunes vivent dans les pays en développement où ils sont maintenus en marge des questions politiques, sociales, économiques, </a:t>
            </a:r>
          </a:p>
          <a:p>
            <a:pPr algn="just"/>
            <a:r>
              <a:rPr lang="fr-FR" sz="2000" dirty="0"/>
              <a:t>Les oppositions, la persistance de dynamiques socioculturelles, de normes et valeurs qui violent les droits en santé sexuelles et reproductives des jeunes et les adolescents les maintiennent dans la vulnérabilité avec corolaire des indicateurs non reluisant en matière de SSR,</a:t>
            </a:r>
          </a:p>
          <a:p>
            <a:endParaRPr lang="fr-FR" dirty="0"/>
          </a:p>
        </p:txBody>
      </p:sp>
      <p:grpSp>
        <p:nvGrpSpPr>
          <p:cNvPr id="4" name="Groupe 3">
            <a:extLst>
              <a:ext uri="{FF2B5EF4-FFF2-40B4-BE49-F238E27FC236}">
                <a16:creationId xmlns:a16="http://schemas.microsoft.com/office/drawing/2014/main" id="{2081F8EE-8B7C-8364-4460-EB78ADA168B5}"/>
              </a:ext>
            </a:extLst>
          </p:cNvPr>
          <p:cNvGrpSpPr/>
          <p:nvPr/>
        </p:nvGrpSpPr>
        <p:grpSpPr>
          <a:xfrm>
            <a:off x="888631" y="5432669"/>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EEF3A56F-C317-6F1D-0EC3-ABD78878FF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A6AD1638-C7FA-FBCB-6A3E-1DDAD1F3F9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11C7F21D-F453-492A-3955-B40FB60CFB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0DEE2B90-2FA9-D892-9212-BB30B9208F9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3B7E3448-BFCF-4DF3-5D4B-16F692D7E85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C8AA3496-280A-95DA-2E4D-37D47A3ADDA8}"/>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A4414C42-FA70-89BC-F988-167DF1113D27}"/>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54BF735F-F172-B843-560F-ABB39D13AC9B}"/>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3298880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B1ED2F-6864-4290-BA2F-22AD067C078A}"/>
              </a:ext>
            </a:extLst>
          </p:cNvPr>
          <p:cNvSpPr>
            <a:spLocks noGrp="1"/>
          </p:cNvSpPr>
          <p:nvPr>
            <p:ph type="title"/>
          </p:nvPr>
        </p:nvSpPr>
        <p:spPr/>
        <p:txBody>
          <a:bodyPr/>
          <a:lstStyle/>
          <a:p>
            <a:r>
              <a:rPr lang="fr-FR" b="1" dirty="0"/>
              <a:t>CONTEXTE</a:t>
            </a:r>
          </a:p>
        </p:txBody>
      </p:sp>
      <p:sp>
        <p:nvSpPr>
          <p:cNvPr id="3" name="Espace réservé du contenu 2">
            <a:extLst>
              <a:ext uri="{FF2B5EF4-FFF2-40B4-BE49-F238E27FC236}">
                <a16:creationId xmlns:a16="http://schemas.microsoft.com/office/drawing/2014/main" id="{346F9E14-8169-4C0D-9CF9-CA9909D48B7F}"/>
              </a:ext>
            </a:extLst>
          </p:cNvPr>
          <p:cNvSpPr>
            <a:spLocks noGrp="1"/>
          </p:cNvSpPr>
          <p:nvPr>
            <p:ph idx="1"/>
          </p:nvPr>
        </p:nvSpPr>
        <p:spPr>
          <a:xfrm>
            <a:off x="4467643" y="803186"/>
            <a:ext cx="6932678" cy="5248622"/>
          </a:xfrm>
        </p:spPr>
        <p:txBody>
          <a:bodyPr>
            <a:normAutofit/>
          </a:bodyPr>
          <a:lstStyle/>
          <a:p>
            <a:pPr algn="just"/>
            <a:r>
              <a:rPr lang="fr-FR" sz="2000" dirty="0"/>
              <a:t>Pour apporter y apporter une réponse, l’IPPF a lancé le programme de transformation des jeunes en matière de genre (</a:t>
            </a:r>
            <a:r>
              <a:rPr lang="fr-FR" sz="2000" dirty="0" err="1"/>
              <a:t>stream</a:t>
            </a:r>
            <a:r>
              <a:rPr lang="fr-FR" sz="2000" dirty="0"/>
              <a:t> 2), une initiative catalytique visant à exploiter le pouvoir des jeunes, par le biais des AM de l'IPPF, et à favoriser le changement par l'action des jeunes. L’ABBEF a pris le lead pour la constitution d’un consortium qui a obtenu cette second phase du financement stream2.</a:t>
            </a:r>
          </a:p>
        </p:txBody>
      </p:sp>
      <p:grpSp>
        <p:nvGrpSpPr>
          <p:cNvPr id="4" name="Groupe 3">
            <a:extLst>
              <a:ext uri="{FF2B5EF4-FFF2-40B4-BE49-F238E27FC236}">
                <a16:creationId xmlns:a16="http://schemas.microsoft.com/office/drawing/2014/main" id="{8E297F9A-9249-9A4C-575D-4E6217E1EACB}"/>
              </a:ext>
            </a:extLst>
          </p:cNvPr>
          <p:cNvGrpSpPr/>
          <p:nvPr/>
        </p:nvGrpSpPr>
        <p:grpSpPr>
          <a:xfrm>
            <a:off x="1145540" y="5556825"/>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2E083496-0AF3-668A-D76D-63768CABBB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67B38D6B-ADBD-518D-152B-EE10357A72F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09237191-7FFB-6B80-5086-5E1BD32BBA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190C9850-19DC-265E-C941-BC780322F6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643C62E6-6107-F48B-A2B9-B6E58596880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1ADC45F1-0112-B8F0-1371-EF27911F6D57}"/>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147E7E76-F0BD-4FA1-2419-9C3B07DBCBF1}"/>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4080D255-EC16-955B-8EB6-77F34B935947}"/>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2257219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40E17B-C41C-4968-92DC-AE8B6391591B}"/>
              </a:ext>
            </a:extLst>
          </p:cNvPr>
          <p:cNvSpPr>
            <a:spLocks noGrp="1"/>
          </p:cNvSpPr>
          <p:nvPr>
            <p:ph type="title"/>
          </p:nvPr>
        </p:nvSpPr>
        <p:spPr/>
        <p:txBody>
          <a:bodyPr>
            <a:normAutofit fontScale="90000"/>
          </a:bodyPr>
          <a:lstStyle/>
          <a:p>
            <a:r>
              <a:rPr lang="fr-FR" b="1" dirty="0"/>
              <a:t>Pays et organisations membre du Consortium</a:t>
            </a:r>
          </a:p>
        </p:txBody>
      </p:sp>
      <p:sp>
        <p:nvSpPr>
          <p:cNvPr id="4" name="Ellipse 3">
            <a:extLst>
              <a:ext uri="{FF2B5EF4-FFF2-40B4-BE49-F238E27FC236}">
                <a16:creationId xmlns:a16="http://schemas.microsoft.com/office/drawing/2014/main" id="{A5981380-2934-4952-B863-64A8E2132B0F}"/>
              </a:ext>
            </a:extLst>
          </p:cNvPr>
          <p:cNvSpPr/>
          <p:nvPr/>
        </p:nvSpPr>
        <p:spPr>
          <a:xfrm>
            <a:off x="4472504" y="1599209"/>
            <a:ext cx="3498979" cy="1185763"/>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Association </a:t>
            </a:r>
            <a:r>
              <a:rPr lang="fr-FR" sz="1600" dirty="0"/>
              <a:t>Nigérienne pour le Bien-Etre Familial (ANBEF) créée </a:t>
            </a:r>
            <a:r>
              <a:rPr lang="fr-FR" dirty="0"/>
              <a:t>en 1992 </a:t>
            </a:r>
          </a:p>
        </p:txBody>
      </p:sp>
      <p:sp>
        <p:nvSpPr>
          <p:cNvPr id="5" name="Ellipse 4">
            <a:extLst>
              <a:ext uri="{FF2B5EF4-FFF2-40B4-BE49-F238E27FC236}">
                <a16:creationId xmlns:a16="http://schemas.microsoft.com/office/drawing/2014/main" id="{3E1D02B7-A49A-4104-AA3A-5E82796D4EBC}"/>
              </a:ext>
            </a:extLst>
          </p:cNvPr>
          <p:cNvSpPr/>
          <p:nvPr/>
        </p:nvSpPr>
        <p:spPr>
          <a:xfrm>
            <a:off x="4523636" y="4310306"/>
            <a:ext cx="2700454" cy="1234716"/>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a:t>Family planning association of India (FPAI)</a:t>
            </a:r>
          </a:p>
        </p:txBody>
      </p:sp>
      <p:sp>
        <p:nvSpPr>
          <p:cNvPr id="6" name="Ellipse 5">
            <a:extLst>
              <a:ext uri="{FF2B5EF4-FFF2-40B4-BE49-F238E27FC236}">
                <a16:creationId xmlns:a16="http://schemas.microsoft.com/office/drawing/2014/main" id="{4FFDECCC-F452-44F7-B761-DC379C97258B}"/>
              </a:ext>
            </a:extLst>
          </p:cNvPr>
          <p:cNvSpPr/>
          <p:nvPr/>
        </p:nvSpPr>
        <p:spPr>
          <a:xfrm>
            <a:off x="8000300" y="1133863"/>
            <a:ext cx="3508720" cy="116329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Association Togolaise pour le Bien Etre Familial (ATBEF) créée depuis janvier 1975 </a:t>
            </a:r>
          </a:p>
        </p:txBody>
      </p:sp>
      <p:sp>
        <p:nvSpPr>
          <p:cNvPr id="11" name="Ellipse 10">
            <a:extLst>
              <a:ext uri="{FF2B5EF4-FFF2-40B4-BE49-F238E27FC236}">
                <a16:creationId xmlns:a16="http://schemas.microsoft.com/office/drawing/2014/main" id="{811907A9-4932-4263-962C-42C79EF58738}"/>
              </a:ext>
            </a:extLst>
          </p:cNvPr>
          <p:cNvSpPr/>
          <p:nvPr/>
        </p:nvSpPr>
        <p:spPr>
          <a:xfrm>
            <a:off x="4621200" y="2865630"/>
            <a:ext cx="3379100" cy="14026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dirty="0"/>
              <a:t>Association Malienne pour la Protection et la Promotion de la Famille (AMPPF), créée le 03 Mars 1972.</a:t>
            </a:r>
          </a:p>
        </p:txBody>
      </p:sp>
      <p:sp>
        <p:nvSpPr>
          <p:cNvPr id="12" name="Ellipse 11">
            <a:extLst>
              <a:ext uri="{FF2B5EF4-FFF2-40B4-BE49-F238E27FC236}">
                <a16:creationId xmlns:a16="http://schemas.microsoft.com/office/drawing/2014/main" id="{CD5A0DF8-FA17-4A59-9ADD-8F60BBB2B3EE}"/>
              </a:ext>
            </a:extLst>
          </p:cNvPr>
          <p:cNvSpPr/>
          <p:nvPr/>
        </p:nvSpPr>
        <p:spPr>
          <a:xfrm>
            <a:off x="8004121" y="2484222"/>
            <a:ext cx="4015409" cy="1498663"/>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AFRIYAN Afrique de l’Ouest et du Centre est un réseau de jeunes de 23 pays de l’Afrique de l’ouest et du Centre crée en 2005</a:t>
            </a:r>
          </a:p>
        </p:txBody>
      </p:sp>
      <p:sp>
        <p:nvSpPr>
          <p:cNvPr id="13" name="Ellipse 12">
            <a:extLst>
              <a:ext uri="{FF2B5EF4-FFF2-40B4-BE49-F238E27FC236}">
                <a16:creationId xmlns:a16="http://schemas.microsoft.com/office/drawing/2014/main" id="{A49C6049-BD2E-400F-8BDF-CD3EE4510836}"/>
              </a:ext>
            </a:extLst>
          </p:cNvPr>
          <p:cNvSpPr/>
          <p:nvPr/>
        </p:nvSpPr>
        <p:spPr>
          <a:xfrm>
            <a:off x="7697190" y="4153685"/>
            <a:ext cx="3379099" cy="1498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L’Association Tunisienne de la Santé de la Reproduction (ATSR), fondée en 1968,</a:t>
            </a:r>
          </a:p>
        </p:txBody>
      </p:sp>
      <p:grpSp>
        <p:nvGrpSpPr>
          <p:cNvPr id="3" name="Groupe 2">
            <a:extLst>
              <a:ext uri="{FF2B5EF4-FFF2-40B4-BE49-F238E27FC236}">
                <a16:creationId xmlns:a16="http://schemas.microsoft.com/office/drawing/2014/main" id="{3E306951-63CC-30E3-C81B-07B5A6C9475A}"/>
              </a:ext>
            </a:extLst>
          </p:cNvPr>
          <p:cNvGrpSpPr/>
          <p:nvPr/>
        </p:nvGrpSpPr>
        <p:grpSpPr>
          <a:xfrm>
            <a:off x="1655364" y="5611093"/>
            <a:ext cx="9900919" cy="989965"/>
            <a:chOff x="0" y="0"/>
            <a:chExt cx="9901085" cy="1228090"/>
          </a:xfrm>
        </p:grpSpPr>
        <p:pic>
          <p:nvPicPr>
            <p:cNvPr id="7" name="Image 6" descr="Une image contenant logo, Emblème, Marque, symbole&#10;&#10;Description générée automatiquement">
              <a:extLst>
                <a:ext uri="{FF2B5EF4-FFF2-40B4-BE49-F238E27FC236}">
                  <a16:creationId xmlns:a16="http://schemas.microsoft.com/office/drawing/2014/main" id="{934C1382-29F6-BF5F-DEC0-AE7B22005A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8" name="Image 7">
              <a:extLst>
                <a:ext uri="{FF2B5EF4-FFF2-40B4-BE49-F238E27FC236}">
                  <a16:creationId xmlns:a16="http://schemas.microsoft.com/office/drawing/2014/main" id="{624CC989-E92C-0B7D-0162-62E96D9E3B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9" name="Image 8">
              <a:extLst>
                <a:ext uri="{FF2B5EF4-FFF2-40B4-BE49-F238E27FC236}">
                  <a16:creationId xmlns:a16="http://schemas.microsoft.com/office/drawing/2014/main" id="{967224F0-5379-4A34-8F65-8AFA199DAA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10" name="Image 9">
              <a:extLst>
                <a:ext uri="{FF2B5EF4-FFF2-40B4-BE49-F238E27FC236}">
                  <a16:creationId xmlns:a16="http://schemas.microsoft.com/office/drawing/2014/main" id="{5F9F3F39-DC92-99B6-B014-88F41CE789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14" name="Image 13">
              <a:extLst>
                <a:ext uri="{FF2B5EF4-FFF2-40B4-BE49-F238E27FC236}">
                  <a16:creationId xmlns:a16="http://schemas.microsoft.com/office/drawing/2014/main" id="{500EA603-FCEA-4E15-3CC3-69C684F1FAA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5" name="Image 14">
              <a:extLst>
                <a:ext uri="{FF2B5EF4-FFF2-40B4-BE49-F238E27FC236}">
                  <a16:creationId xmlns:a16="http://schemas.microsoft.com/office/drawing/2014/main" id="{1A7CC5EA-34D0-EE6D-7755-6FEE8D135FE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6" name="Image 15">
            <a:extLst>
              <a:ext uri="{FF2B5EF4-FFF2-40B4-BE49-F238E27FC236}">
                <a16:creationId xmlns:a16="http://schemas.microsoft.com/office/drawing/2014/main" id="{BFDB4ABC-30A6-51E2-C54F-B1D2AA0B367E}"/>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7" name="Image 16">
            <a:extLst>
              <a:ext uri="{FF2B5EF4-FFF2-40B4-BE49-F238E27FC236}">
                <a16:creationId xmlns:a16="http://schemas.microsoft.com/office/drawing/2014/main" id="{DA3D99AA-A915-DEBF-19E3-A3EDECE25C01}"/>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
        <p:nvSpPr>
          <p:cNvPr id="18" name="Ellipse 17">
            <a:extLst>
              <a:ext uri="{FF2B5EF4-FFF2-40B4-BE49-F238E27FC236}">
                <a16:creationId xmlns:a16="http://schemas.microsoft.com/office/drawing/2014/main" id="{02E67DE5-9C57-4888-98BA-A4A698FB8904}"/>
              </a:ext>
            </a:extLst>
          </p:cNvPr>
          <p:cNvSpPr/>
          <p:nvPr/>
        </p:nvSpPr>
        <p:spPr>
          <a:xfrm>
            <a:off x="4184312" y="19889"/>
            <a:ext cx="4663853" cy="14986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dirty="0"/>
              <a:t>Association Burkinabè pour le Bien-Être Familial créée en 1979 assurant le Lead du consortium</a:t>
            </a:r>
          </a:p>
        </p:txBody>
      </p:sp>
    </p:spTree>
    <p:extLst>
      <p:ext uri="{BB962C8B-B14F-4D97-AF65-F5344CB8AC3E}">
        <p14:creationId xmlns:p14="http://schemas.microsoft.com/office/powerpoint/2010/main" val="2152062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064F47-5CF7-42EC-967D-2B58D00E82ED}"/>
              </a:ext>
            </a:extLst>
          </p:cNvPr>
          <p:cNvSpPr>
            <a:spLocks noGrp="1"/>
          </p:cNvSpPr>
          <p:nvPr>
            <p:ph type="title"/>
          </p:nvPr>
        </p:nvSpPr>
        <p:spPr/>
        <p:txBody>
          <a:bodyPr/>
          <a:lstStyle/>
          <a:p>
            <a:r>
              <a:rPr lang="fr-FR" b="1" dirty="0"/>
              <a:t>DONNÉES CLÉS PROGRAMME </a:t>
            </a:r>
            <a:br>
              <a:rPr lang="fr-FR" dirty="0"/>
            </a:br>
            <a:endParaRPr lang="fr-FR" dirty="0"/>
          </a:p>
        </p:txBody>
      </p:sp>
      <p:sp>
        <p:nvSpPr>
          <p:cNvPr id="3" name="Espace réservé du contenu 2">
            <a:extLst>
              <a:ext uri="{FF2B5EF4-FFF2-40B4-BE49-F238E27FC236}">
                <a16:creationId xmlns:a16="http://schemas.microsoft.com/office/drawing/2014/main" id="{12F929C6-867B-4A28-A923-2B8AB46977E9}"/>
              </a:ext>
            </a:extLst>
          </p:cNvPr>
          <p:cNvSpPr>
            <a:spLocks noGrp="1"/>
          </p:cNvSpPr>
          <p:nvPr>
            <p:ph idx="1"/>
          </p:nvPr>
        </p:nvSpPr>
        <p:spPr/>
        <p:txBody>
          <a:bodyPr/>
          <a:lstStyle/>
          <a:p>
            <a:r>
              <a:rPr lang="fr-FR" b="1" dirty="0">
                <a:latin typeface="Arial Narrow" panose="020B0606020202030204" pitchFamily="34" charset="0"/>
              </a:rPr>
              <a:t>Pays d’intervention: Burkina Faso, Mali, Niger, Togo, Tunisie et Inde</a:t>
            </a:r>
            <a:endParaRPr lang="fr-FR" dirty="0"/>
          </a:p>
          <a:p>
            <a:r>
              <a:rPr lang="fr-FR" dirty="0"/>
              <a:t>Durée: 2 ans, novembre 2022-  novembre 2024</a:t>
            </a:r>
          </a:p>
          <a:p>
            <a:r>
              <a:rPr lang="fr-FR" dirty="0"/>
              <a:t>Projet financé par: IPPF</a:t>
            </a:r>
          </a:p>
          <a:p>
            <a:r>
              <a:rPr lang="fr-FR" dirty="0"/>
              <a:t>Budget : 2 200 000 $</a:t>
            </a:r>
          </a:p>
          <a:p>
            <a:endParaRPr lang="fr-FR" dirty="0"/>
          </a:p>
        </p:txBody>
      </p:sp>
      <p:grpSp>
        <p:nvGrpSpPr>
          <p:cNvPr id="4" name="Groupe 3">
            <a:extLst>
              <a:ext uri="{FF2B5EF4-FFF2-40B4-BE49-F238E27FC236}">
                <a16:creationId xmlns:a16="http://schemas.microsoft.com/office/drawing/2014/main" id="{F50C37CB-C291-33ED-8270-C9FB296FECB1}"/>
              </a:ext>
            </a:extLst>
          </p:cNvPr>
          <p:cNvGrpSpPr/>
          <p:nvPr/>
        </p:nvGrpSpPr>
        <p:grpSpPr>
          <a:xfrm>
            <a:off x="1336926" y="5315711"/>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0679A15F-4708-47FA-D455-9A029E28FB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F97BD9EA-A79C-3F7E-FD97-DB983ADA8A6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36EF8213-E673-A80A-6A0D-4A8B96D36B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571D0A4B-EDD6-1E0A-6F28-C9BBF8B8F7E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D2996891-78FB-441A-FDE2-CC5A4A246BF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DB3AE2AB-7547-90EE-C97D-F0BB1695100E}"/>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583D5655-853F-D5E1-94E3-13B1E77B11D2}"/>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DA5423CD-66DD-DDFC-6560-EA12D0F7C07D}"/>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42374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D7C883-BF40-4E16-8203-384F39AC9C89}"/>
              </a:ext>
            </a:extLst>
          </p:cNvPr>
          <p:cNvSpPr>
            <a:spLocks noGrp="1"/>
          </p:cNvSpPr>
          <p:nvPr>
            <p:ph type="title"/>
          </p:nvPr>
        </p:nvSpPr>
        <p:spPr/>
        <p:txBody>
          <a:bodyPr/>
          <a:lstStyle/>
          <a:p>
            <a:r>
              <a:rPr lang="fr-FR" dirty="0"/>
              <a:t>Objectif du projet</a:t>
            </a:r>
          </a:p>
        </p:txBody>
      </p:sp>
      <p:sp>
        <p:nvSpPr>
          <p:cNvPr id="3" name="Espace réservé du contenu 2">
            <a:extLst>
              <a:ext uri="{FF2B5EF4-FFF2-40B4-BE49-F238E27FC236}">
                <a16:creationId xmlns:a16="http://schemas.microsoft.com/office/drawing/2014/main" id="{A2D9C6A4-18A7-4C97-8AB4-F560BB8ED73B}"/>
              </a:ext>
            </a:extLst>
          </p:cNvPr>
          <p:cNvSpPr>
            <a:spLocks noGrp="1"/>
          </p:cNvSpPr>
          <p:nvPr>
            <p:ph idx="1"/>
          </p:nvPr>
        </p:nvSpPr>
        <p:spPr>
          <a:xfrm>
            <a:off x="4814047" y="1212111"/>
            <a:ext cx="6804212" cy="4843741"/>
          </a:xfrm>
        </p:spPr>
        <p:txBody>
          <a:bodyPr>
            <a:normAutofit fontScale="62500" lnSpcReduction="20000"/>
          </a:bodyPr>
          <a:lstStyle/>
          <a:p>
            <a:pPr algn="just"/>
            <a:endParaRPr lang="fr-FR" sz="2000" dirty="0"/>
          </a:p>
          <a:p>
            <a:pPr marL="0" indent="0" algn="just">
              <a:buNone/>
            </a:pPr>
            <a:endParaRPr lang="fr-FR" sz="2000" dirty="0"/>
          </a:p>
          <a:p>
            <a:pPr algn="just"/>
            <a:endParaRPr lang="fr-FR" sz="2000" dirty="0"/>
          </a:p>
          <a:p>
            <a:pPr algn="just"/>
            <a:endParaRPr lang="fr-FR" sz="2000" dirty="0"/>
          </a:p>
          <a:p>
            <a:pPr algn="just"/>
            <a:r>
              <a:rPr lang="fr-FR" sz="2900" dirty="0"/>
              <a:t>Le programme va contribuer à agir sur les communautés afin de créer un environnement favorable, garantir un accès universel aux services de SSR centrés sur les jeunes par des stratégies à haut impact, en améliorant les législations par le plaidoyer.</a:t>
            </a:r>
          </a:p>
          <a:p>
            <a:pPr algn="just"/>
            <a:r>
              <a:rPr lang="fr-FR" sz="2900" b="1" dirty="0"/>
              <a:t>But du programme: </a:t>
            </a:r>
          </a:p>
          <a:p>
            <a:pPr marL="0" indent="0" algn="just">
              <a:spcAft>
                <a:spcPts val="1000"/>
              </a:spcAft>
              <a:buNone/>
            </a:pPr>
            <a:r>
              <a:rPr lang="fr-FR" sz="2900" dirty="0"/>
              <a:t>Garantir l’accès et la jouissance aux DSSR à 650 000 adolescents et jeunes vulnérables (10-24 ans) du milieu urbain et rural sans discrimination aucune par leurs pleines participations au processus de genre </a:t>
            </a:r>
          </a:p>
          <a:p>
            <a:pPr algn="just"/>
            <a:endParaRPr lang="fr-FR" sz="2000" dirty="0"/>
          </a:p>
          <a:p>
            <a:endParaRPr lang="fr-FR" dirty="0"/>
          </a:p>
          <a:p>
            <a:endParaRPr lang="fr-FR" dirty="0"/>
          </a:p>
        </p:txBody>
      </p:sp>
      <p:grpSp>
        <p:nvGrpSpPr>
          <p:cNvPr id="4" name="Groupe 3">
            <a:extLst>
              <a:ext uri="{FF2B5EF4-FFF2-40B4-BE49-F238E27FC236}">
                <a16:creationId xmlns:a16="http://schemas.microsoft.com/office/drawing/2014/main" id="{3982B6C1-C595-FB8E-19FF-AAC11D925081}"/>
              </a:ext>
            </a:extLst>
          </p:cNvPr>
          <p:cNvGrpSpPr/>
          <p:nvPr/>
        </p:nvGrpSpPr>
        <p:grpSpPr>
          <a:xfrm>
            <a:off x="1007317" y="5730381"/>
            <a:ext cx="9900919" cy="989965"/>
            <a:chOff x="0" y="0"/>
            <a:chExt cx="9901085" cy="1228090"/>
          </a:xfrm>
        </p:grpSpPr>
        <p:pic>
          <p:nvPicPr>
            <p:cNvPr id="5" name="Image 4" descr="Une image contenant logo, Emblème, Marque, symbole&#10;&#10;Description générée automatiquement">
              <a:extLst>
                <a:ext uri="{FF2B5EF4-FFF2-40B4-BE49-F238E27FC236}">
                  <a16:creationId xmlns:a16="http://schemas.microsoft.com/office/drawing/2014/main" id="{1901494B-1BB3-1338-5383-2EE3B8C0FB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8929" y="23751"/>
              <a:ext cx="1301115" cy="1203960"/>
            </a:xfrm>
            <a:prstGeom prst="rect">
              <a:avLst/>
            </a:prstGeom>
          </p:spPr>
        </p:pic>
        <p:pic>
          <p:nvPicPr>
            <p:cNvPr id="6" name="Image 5">
              <a:extLst>
                <a:ext uri="{FF2B5EF4-FFF2-40B4-BE49-F238E27FC236}">
                  <a16:creationId xmlns:a16="http://schemas.microsoft.com/office/drawing/2014/main" id="{58CC4D98-0000-EED3-E9D1-E6C817EEE37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1465" y="403761"/>
              <a:ext cx="2039620" cy="676275"/>
            </a:xfrm>
            <a:prstGeom prst="rect">
              <a:avLst/>
            </a:prstGeom>
            <a:noFill/>
            <a:ln>
              <a:noFill/>
            </a:ln>
          </p:spPr>
        </p:pic>
        <p:pic>
          <p:nvPicPr>
            <p:cNvPr id="7" name="Image 6">
              <a:extLst>
                <a:ext uri="{FF2B5EF4-FFF2-40B4-BE49-F238E27FC236}">
                  <a16:creationId xmlns:a16="http://schemas.microsoft.com/office/drawing/2014/main" id="{4972BDB1-3005-81C9-5EE1-8993CF23E7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5761" y="95003"/>
              <a:ext cx="1685925" cy="1123950"/>
            </a:xfrm>
            <a:prstGeom prst="rect">
              <a:avLst/>
            </a:prstGeom>
          </p:spPr>
        </p:pic>
        <p:pic>
          <p:nvPicPr>
            <p:cNvPr id="8" name="Image 7">
              <a:extLst>
                <a:ext uri="{FF2B5EF4-FFF2-40B4-BE49-F238E27FC236}">
                  <a16:creationId xmlns:a16="http://schemas.microsoft.com/office/drawing/2014/main" id="{319A1E87-3C29-8F95-78F0-8801E12DE19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5101" y="0"/>
              <a:ext cx="1228090" cy="1228090"/>
            </a:xfrm>
            <a:prstGeom prst="rect">
              <a:avLst/>
            </a:prstGeom>
          </p:spPr>
        </p:pic>
        <p:pic>
          <p:nvPicPr>
            <p:cNvPr id="9" name="Image 8">
              <a:extLst>
                <a:ext uri="{FF2B5EF4-FFF2-40B4-BE49-F238E27FC236}">
                  <a16:creationId xmlns:a16="http://schemas.microsoft.com/office/drawing/2014/main" id="{A8CB7C35-2255-C504-E57F-FF513818BB9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37506"/>
              <a:ext cx="1542415" cy="937895"/>
            </a:xfrm>
            <a:prstGeom prst="rect">
              <a:avLst/>
            </a:prstGeom>
            <a:noFill/>
            <a:ln>
              <a:noFill/>
            </a:ln>
          </p:spPr>
        </p:pic>
        <p:pic>
          <p:nvPicPr>
            <p:cNvPr id="10" name="Image 9">
              <a:extLst>
                <a:ext uri="{FF2B5EF4-FFF2-40B4-BE49-F238E27FC236}">
                  <a16:creationId xmlns:a16="http://schemas.microsoft.com/office/drawing/2014/main" id="{2197AFAD-31F5-E283-5C7C-DB582010CB1A}"/>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0046" y="118753"/>
              <a:ext cx="1744980" cy="1028700"/>
            </a:xfrm>
            <a:prstGeom prst="rect">
              <a:avLst/>
            </a:prstGeom>
            <a:noFill/>
            <a:ln>
              <a:noFill/>
            </a:ln>
          </p:spPr>
        </p:pic>
      </p:grpSp>
      <p:pic>
        <p:nvPicPr>
          <p:cNvPr id="11" name="Image 10">
            <a:extLst>
              <a:ext uri="{FF2B5EF4-FFF2-40B4-BE49-F238E27FC236}">
                <a16:creationId xmlns:a16="http://schemas.microsoft.com/office/drawing/2014/main" id="{3B171D6F-B892-F9FA-618E-D15E2A74E47F}"/>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16360" y="42556"/>
            <a:ext cx="2039586" cy="904240"/>
          </a:xfrm>
          <a:prstGeom prst="rect">
            <a:avLst/>
          </a:prstGeom>
          <a:noFill/>
        </p:spPr>
      </p:pic>
      <p:pic>
        <p:nvPicPr>
          <p:cNvPr id="12" name="Image 11">
            <a:extLst>
              <a:ext uri="{FF2B5EF4-FFF2-40B4-BE49-F238E27FC236}">
                <a16:creationId xmlns:a16="http://schemas.microsoft.com/office/drawing/2014/main" id="{5A71A672-AC61-9BAA-BD6D-08B7D78355BB}"/>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0401" y="42555"/>
            <a:ext cx="2679246" cy="1010067"/>
          </a:xfrm>
          <a:prstGeom prst="rect">
            <a:avLst/>
          </a:prstGeom>
          <a:noFill/>
          <a:ln>
            <a:noFill/>
          </a:ln>
        </p:spPr>
      </p:pic>
    </p:spTree>
    <p:extLst>
      <p:ext uri="{BB962C8B-B14F-4D97-AF65-F5344CB8AC3E}">
        <p14:creationId xmlns:p14="http://schemas.microsoft.com/office/powerpoint/2010/main" val="2693585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DB57F6-3A4B-4533-A169-36CD9925142D}"/>
              </a:ext>
            </a:extLst>
          </p:cNvPr>
          <p:cNvSpPr>
            <a:spLocks noGrp="1"/>
          </p:cNvSpPr>
          <p:nvPr>
            <p:ph type="title"/>
          </p:nvPr>
        </p:nvSpPr>
        <p:spPr>
          <a:xfrm>
            <a:off x="889001" y="2363916"/>
            <a:ext cx="2679147" cy="2218024"/>
          </a:xfrm>
        </p:spPr>
        <p:txBody>
          <a:bodyPr/>
          <a:lstStyle/>
          <a:p>
            <a:r>
              <a:rPr lang="fr-FR" b="1" dirty="0"/>
              <a:t>Domaines d’impact et Résultats </a:t>
            </a:r>
          </a:p>
        </p:txBody>
      </p:sp>
      <p:sp>
        <p:nvSpPr>
          <p:cNvPr id="8" name="Rectangle : coins arrondis 7">
            <a:extLst>
              <a:ext uri="{FF2B5EF4-FFF2-40B4-BE49-F238E27FC236}">
                <a16:creationId xmlns:a16="http://schemas.microsoft.com/office/drawing/2014/main" id="{2721B50E-53FB-4DA3-84C3-81ACED267CA5}"/>
              </a:ext>
            </a:extLst>
          </p:cNvPr>
          <p:cNvSpPr/>
          <p:nvPr/>
        </p:nvSpPr>
        <p:spPr>
          <a:xfrm>
            <a:off x="4672969" y="1447816"/>
            <a:ext cx="1282148" cy="1028021"/>
          </a:xfrm>
          <a:prstGeom prst="roundRect">
            <a:avLst>
              <a:gd name="adj" fmla="val 176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Arial Narrow" panose="020B0606020202030204" pitchFamily="34" charset="0"/>
              </a:rPr>
              <a:t>Accès des jeunes  à EVF</a:t>
            </a:r>
            <a:endParaRPr lang="fr-FR" dirty="0">
              <a:solidFill>
                <a:schemeClr val="tx1"/>
              </a:solidFill>
            </a:endParaRPr>
          </a:p>
        </p:txBody>
      </p:sp>
      <p:sp>
        <p:nvSpPr>
          <p:cNvPr id="9" name="Rectangle : coins arrondis 8">
            <a:extLst>
              <a:ext uri="{FF2B5EF4-FFF2-40B4-BE49-F238E27FC236}">
                <a16:creationId xmlns:a16="http://schemas.microsoft.com/office/drawing/2014/main" id="{7137B032-8B8F-4DC0-9CBD-D5A09D63385B}"/>
              </a:ext>
            </a:extLst>
          </p:cNvPr>
          <p:cNvSpPr/>
          <p:nvPr/>
        </p:nvSpPr>
        <p:spPr>
          <a:xfrm>
            <a:off x="6372559" y="1473398"/>
            <a:ext cx="1885122" cy="1028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Arial Narrow" panose="020B0606020202030204" pitchFamily="34" charset="0"/>
              </a:rPr>
              <a:t>Les adultes influenceurs adhèrent aux DSSRAJ</a:t>
            </a:r>
            <a:endParaRPr lang="fr-FR" dirty="0">
              <a:solidFill>
                <a:schemeClr val="tx1"/>
              </a:solidFill>
            </a:endParaRPr>
          </a:p>
        </p:txBody>
      </p:sp>
      <p:sp>
        <p:nvSpPr>
          <p:cNvPr id="10" name="Rectangle : coins arrondis 9">
            <a:extLst>
              <a:ext uri="{FF2B5EF4-FFF2-40B4-BE49-F238E27FC236}">
                <a16:creationId xmlns:a16="http://schemas.microsoft.com/office/drawing/2014/main" id="{A281F8F9-B71E-4557-A16C-D2C2530D972B}"/>
              </a:ext>
            </a:extLst>
          </p:cNvPr>
          <p:cNvSpPr/>
          <p:nvPr/>
        </p:nvSpPr>
        <p:spPr>
          <a:xfrm>
            <a:off x="8603673" y="1436337"/>
            <a:ext cx="1461052" cy="939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latin typeface="Arial Narrow" panose="020B0606020202030204" pitchFamily="34" charset="0"/>
            </a:endParaRPr>
          </a:p>
          <a:p>
            <a:pPr algn="ctr"/>
            <a:r>
              <a:rPr lang="fr-FR" b="1" dirty="0">
                <a:solidFill>
                  <a:schemeClr val="tx1"/>
                </a:solidFill>
                <a:latin typeface="Arial Narrow" panose="020B0606020202030204" pitchFamily="34" charset="0"/>
              </a:rPr>
              <a:t>Accès à l’offre de service</a:t>
            </a:r>
          </a:p>
          <a:p>
            <a:pPr algn="ctr"/>
            <a:endParaRPr lang="fr-FR" dirty="0"/>
          </a:p>
        </p:txBody>
      </p:sp>
      <p:sp>
        <p:nvSpPr>
          <p:cNvPr id="11" name="Rectangle : coins arrondis 10">
            <a:extLst>
              <a:ext uri="{FF2B5EF4-FFF2-40B4-BE49-F238E27FC236}">
                <a16:creationId xmlns:a16="http://schemas.microsoft.com/office/drawing/2014/main" id="{D131054A-7108-4073-8594-F377BAF64F04}"/>
              </a:ext>
            </a:extLst>
          </p:cNvPr>
          <p:cNvSpPr/>
          <p:nvPr/>
        </p:nvSpPr>
        <p:spPr>
          <a:xfrm>
            <a:off x="10232333" y="1514566"/>
            <a:ext cx="1848678" cy="8945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Défense des droits des jeunes</a:t>
            </a:r>
          </a:p>
        </p:txBody>
      </p:sp>
      <p:sp>
        <p:nvSpPr>
          <p:cNvPr id="12" name="Rectangle : coins arrondis 11">
            <a:extLst>
              <a:ext uri="{FF2B5EF4-FFF2-40B4-BE49-F238E27FC236}">
                <a16:creationId xmlns:a16="http://schemas.microsoft.com/office/drawing/2014/main" id="{81037A9F-1B3E-4F3C-8D8A-C8B780697CE3}"/>
              </a:ext>
            </a:extLst>
          </p:cNvPr>
          <p:cNvSpPr/>
          <p:nvPr/>
        </p:nvSpPr>
        <p:spPr>
          <a:xfrm>
            <a:off x="4581939" y="3309238"/>
            <a:ext cx="1762623" cy="22404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400" b="1" dirty="0">
                <a:solidFill>
                  <a:schemeClr val="tx1"/>
                </a:solidFill>
              </a:rPr>
              <a:t>RI 1 : Les capacités des adolescents et jeunes et des adultes supporteurs sont renforcés sur le programme d’EVF</a:t>
            </a:r>
          </a:p>
        </p:txBody>
      </p:sp>
      <p:sp>
        <p:nvSpPr>
          <p:cNvPr id="13" name="Rectangle : coins arrondis 12">
            <a:extLst>
              <a:ext uri="{FF2B5EF4-FFF2-40B4-BE49-F238E27FC236}">
                <a16:creationId xmlns:a16="http://schemas.microsoft.com/office/drawing/2014/main" id="{2460110E-3629-4B1E-A3FF-9CF2F39A2F1D}"/>
              </a:ext>
            </a:extLst>
          </p:cNvPr>
          <p:cNvSpPr/>
          <p:nvPr/>
        </p:nvSpPr>
        <p:spPr>
          <a:xfrm>
            <a:off x="6446698" y="3265413"/>
            <a:ext cx="1885122" cy="23280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400" b="1" dirty="0">
                <a:solidFill>
                  <a:schemeClr val="tx1"/>
                </a:solidFill>
              </a:rPr>
              <a:t>RI 2 : Adultes influenceurs issus de la communauté acceptent et soutiennent les initiatives d’accès des jeunes à leurs droits </a:t>
            </a:r>
          </a:p>
        </p:txBody>
      </p:sp>
      <p:sp>
        <p:nvSpPr>
          <p:cNvPr id="14" name="Rectangle : coins arrondis 13">
            <a:extLst>
              <a:ext uri="{FF2B5EF4-FFF2-40B4-BE49-F238E27FC236}">
                <a16:creationId xmlns:a16="http://schemas.microsoft.com/office/drawing/2014/main" id="{991294B3-AFE0-4B0F-BCAC-02381DEFB6BA}"/>
              </a:ext>
            </a:extLst>
          </p:cNvPr>
          <p:cNvSpPr/>
          <p:nvPr/>
        </p:nvSpPr>
        <p:spPr>
          <a:xfrm>
            <a:off x="8538200" y="3278550"/>
            <a:ext cx="1591997" cy="23280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latin typeface="Arial Narrow" panose="020B0606020202030204" pitchFamily="34" charset="0"/>
            </a:endParaRPr>
          </a:p>
          <a:p>
            <a:pPr algn="just"/>
            <a:r>
              <a:rPr lang="fr-FR" sz="1400" b="1" dirty="0">
                <a:solidFill>
                  <a:schemeClr val="tx1"/>
                </a:solidFill>
              </a:rPr>
              <a:t>RI 3 : Les jeunes ont un accès universel à</a:t>
            </a:r>
          </a:p>
          <a:p>
            <a:pPr algn="just"/>
            <a:r>
              <a:rPr lang="fr-FR" sz="1400" b="1" dirty="0">
                <a:solidFill>
                  <a:schemeClr val="tx1"/>
                </a:solidFill>
              </a:rPr>
              <a:t>1 072 500 services de Santé de la reproduction et PF </a:t>
            </a:r>
          </a:p>
          <a:p>
            <a:pPr algn="ctr"/>
            <a:endParaRPr lang="fr-FR" dirty="0"/>
          </a:p>
        </p:txBody>
      </p:sp>
      <p:sp>
        <p:nvSpPr>
          <p:cNvPr id="15" name="Rectangle : coins arrondis 14">
            <a:extLst>
              <a:ext uri="{FF2B5EF4-FFF2-40B4-BE49-F238E27FC236}">
                <a16:creationId xmlns:a16="http://schemas.microsoft.com/office/drawing/2014/main" id="{D77861C5-6108-4A83-AFD9-2C59965CE006}"/>
              </a:ext>
            </a:extLst>
          </p:cNvPr>
          <p:cNvSpPr/>
          <p:nvPr/>
        </p:nvSpPr>
        <p:spPr>
          <a:xfrm>
            <a:off x="10232333" y="3120887"/>
            <a:ext cx="1848678" cy="25110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400" dirty="0">
                <a:solidFill>
                  <a:schemeClr val="tx1"/>
                </a:solidFill>
              </a:rPr>
              <a:t>RI 4: Les politiques nationales, les programmes sous-régionaux et les conventions internationales intègrent des dispositions transformatrices de genre </a:t>
            </a:r>
          </a:p>
        </p:txBody>
      </p:sp>
      <p:sp>
        <p:nvSpPr>
          <p:cNvPr id="16" name="Flèche : bas 15">
            <a:extLst>
              <a:ext uri="{FF2B5EF4-FFF2-40B4-BE49-F238E27FC236}">
                <a16:creationId xmlns:a16="http://schemas.microsoft.com/office/drawing/2014/main" id="{FAF8CA52-3179-4C5E-B338-E9F5A8287DA7}"/>
              </a:ext>
            </a:extLst>
          </p:cNvPr>
          <p:cNvSpPr/>
          <p:nvPr/>
        </p:nvSpPr>
        <p:spPr>
          <a:xfrm>
            <a:off x="5134630" y="2480728"/>
            <a:ext cx="220538" cy="8023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 bas 16">
            <a:extLst>
              <a:ext uri="{FF2B5EF4-FFF2-40B4-BE49-F238E27FC236}">
                <a16:creationId xmlns:a16="http://schemas.microsoft.com/office/drawing/2014/main" id="{33D16192-E2CE-4A00-B1C8-535862502C69}"/>
              </a:ext>
            </a:extLst>
          </p:cNvPr>
          <p:cNvSpPr/>
          <p:nvPr/>
        </p:nvSpPr>
        <p:spPr>
          <a:xfrm>
            <a:off x="7376286" y="2489293"/>
            <a:ext cx="141105" cy="7852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 bas 17">
            <a:extLst>
              <a:ext uri="{FF2B5EF4-FFF2-40B4-BE49-F238E27FC236}">
                <a16:creationId xmlns:a16="http://schemas.microsoft.com/office/drawing/2014/main" id="{B511E3BC-9F44-42E4-8E73-5F976ADAEEBB}"/>
              </a:ext>
            </a:extLst>
          </p:cNvPr>
          <p:cNvSpPr/>
          <p:nvPr/>
        </p:nvSpPr>
        <p:spPr>
          <a:xfrm>
            <a:off x="9202994" y="2352309"/>
            <a:ext cx="220538" cy="9191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 bas 18">
            <a:extLst>
              <a:ext uri="{FF2B5EF4-FFF2-40B4-BE49-F238E27FC236}">
                <a16:creationId xmlns:a16="http://schemas.microsoft.com/office/drawing/2014/main" id="{75F15798-C1BD-4D4D-B05C-FA5578D620A0}"/>
              </a:ext>
            </a:extLst>
          </p:cNvPr>
          <p:cNvSpPr/>
          <p:nvPr/>
        </p:nvSpPr>
        <p:spPr>
          <a:xfrm>
            <a:off x="11169687" y="2397808"/>
            <a:ext cx="133312" cy="723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a:extLst>
              <a:ext uri="{FF2B5EF4-FFF2-40B4-BE49-F238E27FC236}">
                <a16:creationId xmlns:a16="http://schemas.microsoft.com/office/drawing/2014/main" id="{94DF09A2-0548-4586-B952-1E77CDDADD27}"/>
              </a:ext>
            </a:extLst>
          </p:cNvPr>
          <p:cNvSpPr/>
          <p:nvPr/>
        </p:nvSpPr>
        <p:spPr>
          <a:xfrm>
            <a:off x="6096000" y="241522"/>
            <a:ext cx="3238199" cy="939925"/>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Domaines d’impact</a:t>
            </a:r>
          </a:p>
          <a:p>
            <a:pPr algn="ctr"/>
            <a:endParaRPr lang="fr-FR" dirty="0"/>
          </a:p>
        </p:txBody>
      </p:sp>
      <p:sp>
        <p:nvSpPr>
          <p:cNvPr id="21" name="Ellipse 20">
            <a:extLst>
              <a:ext uri="{FF2B5EF4-FFF2-40B4-BE49-F238E27FC236}">
                <a16:creationId xmlns:a16="http://schemas.microsoft.com/office/drawing/2014/main" id="{4604A281-9210-4099-87FB-2DFF89923E4D}"/>
              </a:ext>
            </a:extLst>
          </p:cNvPr>
          <p:cNvSpPr/>
          <p:nvPr/>
        </p:nvSpPr>
        <p:spPr>
          <a:xfrm>
            <a:off x="5955117" y="5676553"/>
            <a:ext cx="3238199" cy="939925"/>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Résultats attendus</a:t>
            </a:r>
          </a:p>
          <a:p>
            <a:pPr algn="ctr"/>
            <a:endParaRPr lang="fr-FR" dirty="0"/>
          </a:p>
        </p:txBody>
      </p:sp>
    </p:spTree>
    <p:extLst>
      <p:ext uri="{BB962C8B-B14F-4D97-AF65-F5344CB8AC3E}">
        <p14:creationId xmlns:p14="http://schemas.microsoft.com/office/powerpoint/2010/main" val="1939219630"/>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TM16401371[[fn=Atlas]]</Template>
  <TotalTime>1919</TotalTime>
  <Words>1215</Words>
  <Application>Microsoft Office PowerPoint</Application>
  <PresentationFormat>Grand écran</PresentationFormat>
  <Paragraphs>103</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 Narrow</vt:lpstr>
      <vt:lpstr>Calibri</vt:lpstr>
      <vt:lpstr>Calibri Light</vt:lpstr>
      <vt:lpstr>Rockwell</vt:lpstr>
      <vt:lpstr>Wingdings</vt:lpstr>
      <vt:lpstr>Atlas</vt:lpstr>
      <vt:lpstr>PRESENTATION DU PROJET STREAM 2</vt:lpstr>
      <vt:lpstr>Plan de présentation </vt:lpstr>
      <vt:lpstr>Contexte</vt:lpstr>
      <vt:lpstr>contexte</vt:lpstr>
      <vt:lpstr>CONTEXTE</vt:lpstr>
      <vt:lpstr>Pays et organisations membre du Consortium</vt:lpstr>
      <vt:lpstr>DONNÉES CLÉS PROGRAMME  </vt:lpstr>
      <vt:lpstr>Objectif du projet</vt:lpstr>
      <vt:lpstr>Domaines d’impact et Résultats </vt:lpstr>
      <vt:lpstr>RESULTAT 1: Les capacités des adolescents et jeunes et des adultes supporteurs sont renforcés sur le programme d’esc  </vt:lpstr>
      <vt:lpstr>RI 2 : Adultes influenceurs issus de la communauté acceptent et soutiennent les initiatives d’accès des jeunes à leurs droits  </vt:lpstr>
      <vt:lpstr>RI 3 : Les jeunes ont un accès universel à 1 072 500 services de Santé de la reproduction et PF  </vt:lpstr>
      <vt:lpstr>RI 4: Les politiques nationales, les programmes sous-régionaux et les conventions internationales intègrent des dispositions transformatrices de genre  </vt:lpstr>
      <vt:lpstr>Bénéficiaires du projet </vt:lpstr>
      <vt:lpstr>Parties prenantes</vt:lpstr>
      <vt:lpstr>Pourquoi le réseautage?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DU PROJET STREAM 2</dc:title>
  <dc:creator>ABBEF</dc:creator>
  <cp:lastModifiedBy>USER</cp:lastModifiedBy>
  <cp:revision>31</cp:revision>
  <dcterms:created xsi:type="dcterms:W3CDTF">2023-06-01T12:25:05Z</dcterms:created>
  <dcterms:modified xsi:type="dcterms:W3CDTF">2024-07-12T12:13:06Z</dcterms:modified>
</cp:coreProperties>
</file>